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2"/>
  </p:notesMasterIdLst>
  <p:sldIdLst>
    <p:sldId id="265" r:id="rId5"/>
    <p:sldId id="307" r:id="rId6"/>
    <p:sldId id="308" r:id="rId7"/>
    <p:sldId id="268" r:id="rId8"/>
    <p:sldId id="274" r:id="rId9"/>
    <p:sldId id="275" r:id="rId10"/>
    <p:sldId id="305" r:id="rId11"/>
    <p:sldId id="278" r:id="rId12"/>
    <p:sldId id="287" r:id="rId13"/>
    <p:sldId id="298" r:id="rId14"/>
    <p:sldId id="309" r:id="rId15"/>
    <p:sldId id="306" r:id="rId16"/>
    <p:sldId id="281" r:id="rId17"/>
    <p:sldId id="282" r:id="rId18"/>
    <p:sldId id="289" r:id="rId19"/>
    <p:sldId id="290" r:id="rId20"/>
    <p:sldId id="292" r:id="rId21"/>
    <p:sldId id="294" r:id="rId22"/>
    <p:sldId id="293" r:id="rId23"/>
    <p:sldId id="295" r:id="rId24"/>
    <p:sldId id="296" r:id="rId25"/>
    <p:sldId id="297" r:id="rId26"/>
    <p:sldId id="286" r:id="rId27"/>
    <p:sldId id="301" r:id="rId28"/>
    <p:sldId id="299" r:id="rId29"/>
    <p:sldId id="302" r:id="rId30"/>
    <p:sldId id="303" r:id="rId31"/>
  </p:sldIdLst>
  <p:sldSz cx="12192000" cy="6858000"/>
  <p:notesSz cx="6805613" cy="9944100"/>
  <p:defaultText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003048"/>
    <a:srgbClr val="991E70"/>
    <a:srgbClr val="BFC7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481C65-BECA-4843-A507-A9441B50B1E2}" v="177" dt="2021-06-15T06:30:45.2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19" autoAdjust="0"/>
    <p:restoredTop sz="63488" autoAdjust="0"/>
  </p:normalViewPr>
  <p:slideViewPr>
    <p:cSldViewPr snapToGrid="0" snapToObjects="1">
      <p:cViewPr varScale="1">
        <p:scale>
          <a:sx n="63" d="100"/>
          <a:sy n="63" d="100"/>
        </p:scale>
        <p:origin x="2136" y="4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s Figenschou" userId="6ed39202-23bc-4f41-b692-858972786747" providerId="ADAL" clId="{FC481C65-BECA-4843-A507-A9441B50B1E2}"/>
    <pc:docChg chg="custSel addSld delSld modSld sldOrd">
      <pc:chgData name="Lars Figenschou" userId="6ed39202-23bc-4f41-b692-858972786747" providerId="ADAL" clId="{FC481C65-BECA-4843-A507-A9441B50B1E2}" dt="2021-06-15T06:32:14.659" v="1536" actId="6549"/>
      <pc:docMkLst>
        <pc:docMk/>
      </pc:docMkLst>
      <pc:sldChg chg="del">
        <pc:chgData name="Lars Figenschou" userId="6ed39202-23bc-4f41-b692-858972786747" providerId="ADAL" clId="{FC481C65-BECA-4843-A507-A9441B50B1E2}" dt="2021-06-14T08:18:53.161" v="321" actId="47"/>
        <pc:sldMkLst>
          <pc:docMk/>
          <pc:sldMk cId="37504453" sldId="257"/>
        </pc:sldMkLst>
      </pc:sldChg>
      <pc:sldChg chg="del">
        <pc:chgData name="Lars Figenschou" userId="6ed39202-23bc-4f41-b692-858972786747" providerId="ADAL" clId="{FC481C65-BECA-4843-A507-A9441B50B1E2}" dt="2021-06-14T08:06:47.368" v="149" actId="47"/>
        <pc:sldMkLst>
          <pc:docMk/>
          <pc:sldMk cId="2966004788" sldId="259"/>
        </pc:sldMkLst>
      </pc:sldChg>
      <pc:sldChg chg="del">
        <pc:chgData name="Lars Figenschou" userId="6ed39202-23bc-4f41-b692-858972786747" providerId="ADAL" clId="{FC481C65-BECA-4843-A507-A9441B50B1E2}" dt="2021-06-14T08:18:49.953" v="320" actId="47"/>
        <pc:sldMkLst>
          <pc:docMk/>
          <pc:sldMk cId="1923854258" sldId="261"/>
        </pc:sldMkLst>
      </pc:sldChg>
      <pc:sldChg chg="addSp delSp modSp mod modNotesTx">
        <pc:chgData name="Lars Figenschou" userId="6ed39202-23bc-4f41-b692-858972786747" providerId="ADAL" clId="{FC481C65-BECA-4843-A507-A9441B50B1E2}" dt="2021-06-15T06:31:14.818" v="1478" actId="1076"/>
        <pc:sldMkLst>
          <pc:docMk/>
          <pc:sldMk cId="4218510802" sldId="265"/>
        </pc:sldMkLst>
        <pc:spChg chg="mod">
          <ac:chgData name="Lars Figenschou" userId="6ed39202-23bc-4f41-b692-858972786747" providerId="ADAL" clId="{FC481C65-BECA-4843-A507-A9441B50B1E2}" dt="2021-06-14T10:53:16.148" v="781" actId="20577"/>
          <ac:spMkLst>
            <pc:docMk/>
            <pc:sldMk cId="4218510802" sldId="265"/>
            <ac:spMk id="2" creationId="{00000000-0000-0000-0000-000000000000}"/>
          </ac:spMkLst>
        </pc:spChg>
        <pc:spChg chg="add del">
          <ac:chgData name="Lars Figenschou" userId="6ed39202-23bc-4f41-b692-858972786747" providerId="ADAL" clId="{FC481C65-BECA-4843-A507-A9441B50B1E2}" dt="2021-06-15T06:28:05.640" v="1434"/>
          <ac:spMkLst>
            <pc:docMk/>
            <pc:sldMk cId="4218510802" sldId="265"/>
            <ac:spMk id="3" creationId="{F78409AA-8563-4AEA-AB06-84F30F5E8CF8}"/>
          </ac:spMkLst>
        </pc:spChg>
        <pc:spChg chg="mod">
          <ac:chgData name="Lars Figenschou" userId="6ed39202-23bc-4f41-b692-858972786747" providerId="ADAL" clId="{FC481C65-BECA-4843-A507-A9441B50B1E2}" dt="2021-06-15T06:31:14.818" v="1478" actId="1076"/>
          <ac:spMkLst>
            <pc:docMk/>
            <pc:sldMk cId="4218510802" sldId="265"/>
            <ac:spMk id="4" creationId="{B40940C4-3832-FC44-85B2-40FB13832EEB}"/>
          </ac:spMkLst>
        </pc:spChg>
        <pc:spChg chg="add del mod">
          <ac:chgData name="Lars Figenschou" userId="6ed39202-23bc-4f41-b692-858972786747" providerId="ADAL" clId="{FC481C65-BECA-4843-A507-A9441B50B1E2}" dt="2021-06-15T06:28:15.325" v="1438" actId="478"/>
          <ac:spMkLst>
            <pc:docMk/>
            <pc:sldMk cId="4218510802" sldId="265"/>
            <ac:spMk id="5" creationId="{C2C52E24-1541-4411-A55D-BC564D7A78F1}"/>
          </ac:spMkLst>
        </pc:spChg>
        <pc:spChg chg="add mod">
          <ac:chgData name="Lars Figenschou" userId="6ed39202-23bc-4f41-b692-858972786747" providerId="ADAL" clId="{FC481C65-BECA-4843-A507-A9441B50B1E2}" dt="2021-06-15T06:31:08.427" v="1477" actId="1076"/>
          <ac:spMkLst>
            <pc:docMk/>
            <pc:sldMk cId="4218510802" sldId="265"/>
            <ac:spMk id="6" creationId="{0E0DBADD-AC9F-41E5-B1C8-88CEB9890A26}"/>
          </ac:spMkLst>
        </pc:spChg>
      </pc:sldChg>
      <pc:sldChg chg="del">
        <pc:chgData name="Lars Figenschou" userId="6ed39202-23bc-4f41-b692-858972786747" providerId="ADAL" clId="{FC481C65-BECA-4843-A507-A9441B50B1E2}" dt="2021-06-14T10:23:56.728" v="358" actId="47"/>
        <pc:sldMkLst>
          <pc:docMk/>
          <pc:sldMk cId="508537324" sldId="266"/>
        </pc:sldMkLst>
      </pc:sldChg>
      <pc:sldChg chg="del">
        <pc:chgData name="Lars Figenschou" userId="6ed39202-23bc-4f41-b692-858972786747" providerId="ADAL" clId="{FC481C65-BECA-4843-A507-A9441B50B1E2}" dt="2021-06-14T08:18:46.659" v="319" actId="47"/>
        <pc:sldMkLst>
          <pc:docMk/>
          <pc:sldMk cId="2754508259" sldId="267"/>
        </pc:sldMkLst>
      </pc:sldChg>
      <pc:sldChg chg="addSp modSp mod modNotesTx">
        <pc:chgData name="Lars Figenschou" userId="6ed39202-23bc-4f41-b692-858972786747" providerId="ADAL" clId="{FC481C65-BECA-4843-A507-A9441B50B1E2}" dt="2021-06-15T06:27:00.326" v="1430" actId="14100"/>
        <pc:sldMkLst>
          <pc:docMk/>
          <pc:sldMk cId="2186302766" sldId="268"/>
        </pc:sldMkLst>
        <pc:spChg chg="add mod">
          <ac:chgData name="Lars Figenschou" userId="6ed39202-23bc-4f41-b692-858972786747" providerId="ADAL" clId="{FC481C65-BECA-4843-A507-A9441B50B1E2}" dt="2021-06-15T06:26:46.060" v="1427" actId="1076"/>
          <ac:spMkLst>
            <pc:docMk/>
            <pc:sldMk cId="2186302766" sldId="268"/>
            <ac:spMk id="2" creationId="{B0A98595-AB81-49E9-AFEF-7F76FCB9E295}"/>
          </ac:spMkLst>
        </pc:spChg>
        <pc:spChg chg="mod">
          <ac:chgData name="Lars Figenschou" userId="6ed39202-23bc-4f41-b692-858972786747" providerId="ADAL" clId="{FC481C65-BECA-4843-A507-A9441B50B1E2}" dt="2021-06-14T10:46:32.258" v="661" actId="1076"/>
          <ac:spMkLst>
            <pc:docMk/>
            <pc:sldMk cId="2186302766" sldId="268"/>
            <ac:spMk id="4" creationId="{47071C15-3329-9742-9D73-A91FD1C45DB9}"/>
          </ac:spMkLst>
        </pc:spChg>
        <pc:spChg chg="add mod">
          <ac:chgData name="Lars Figenschou" userId="6ed39202-23bc-4f41-b692-858972786747" providerId="ADAL" clId="{FC481C65-BECA-4843-A507-A9441B50B1E2}" dt="2021-06-15T06:26:50.421" v="1428" actId="1076"/>
          <ac:spMkLst>
            <pc:docMk/>
            <pc:sldMk cId="2186302766" sldId="268"/>
            <ac:spMk id="5" creationId="{9F91777B-379C-41C6-B03B-A71C5E6F1B9C}"/>
          </ac:spMkLst>
        </pc:spChg>
        <pc:spChg chg="add mod">
          <ac:chgData name="Lars Figenschou" userId="6ed39202-23bc-4f41-b692-858972786747" providerId="ADAL" clId="{FC481C65-BECA-4843-A507-A9441B50B1E2}" dt="2021-06-15T06:27:00.326" v="1430" actId="14100"/>
          <ac:spMkLst>
            <pc:docMk/>
            <pc:sldMk cId="2186302766" sldId="268"/>
            <ac:spMk id="6" creationId="{548FAF00-99CE-46B4-8751-74B22A1735AC}"/>
          </ac:spMkLst>
        </pc:spChg>
        <pc:picChg chg="mod">
          <ac:chgData name="Lars Figenschou" userId="6ed39202-23bc-4f41-b692-858972786747" providerId="ADAL" clId="{FC481C65-BECA-4843-A507-A9441B50B1E2}" dt="2021-06-14T10:46:19.689" v="658" actId="1076"/>
          <ac:picMkLst>
            <pc:docMk/>
            <pc:sldMk cId="2186302766" sldId="268"/>
            <ac:picMk id="3" creationId="{84E7239D-2E74-9345-BAA0-3D0CE75362B4}"/>
          </ac:picMkLst>
        </pc:picChg>
      </pc:sldChg>
      <pc:sldChg chg="del">
        <pc:chgData name="Lars Figenschou" userId="6ed39202-23bc-4f41-b692-858972786747" providerId="ADAL" clId="{FC481C65-BECA-4843-A507-A9441B50B1E2}" dt="2021-06-14T08:09:07.439" v="193" actId="47"/>
        <pc:sldMkLst>
          <pc:docMk/>
          <pc:sldMk cId="3234959416" sldId="271"/>
        </pc:sldMkLst>
      </pc:sldChg>
      <pc:sldChg chg="modSp mod">
        <pc:chgData name="Lars Figenschou" userId="6ed39202-23bc-4f41-b692-858972786747" providerId="ADAL" clId="{FC481C65-BECA-4843-A507-A9441B50B1E2}" dt="2021-06-14T10:55:20.371" v="816" actId="113"/>
        <pc:sldMkLst>
          <pc:docMk/>
          <pc:sldMk cId="1529955282" sldId="274"/>
        </pc:sldMkLst>
        <pc:spChg chg="mod">
          <ac:chgData name="Lars Figenschou" userId="6ed39202-23bc-4f41-b692-858972786747" providerId="ADAL" clId="{FC481C65-BECA-4843-A507-A9441B50B1E2}" dt="2021-06-14T10:55:20.371" v="816" actId="113"/>
          <ac:spMkLst>
            <pc:docMk/>
            <pc:sldMk cId="1529955282" sldId="274"/>
            <ac:spMk id="3" creationId="{00000000-0000-0000-0000-000000000000}"/>
          </ac:spMkLst>
        </pc:spChg>
        <pc:spChg chg="mod">
          <ac:chgData name="Lars Figenschou" userId="6ed39202-23bc-4f41-b692-858972786747" providerId="ADAL" clId="{FC481C65-BECA-4843-A507-A9441B50B1E2}" dt="2021-06-14T10:55:16.587" v="815" actId="1076"/>
          <ac:spMkLst>
            <pc:docMk/>
            <pc:sldMk cId="1529955282" sldId="274"/>
            <ac:spMk id="5" creationId="{00000000-0000-0000-0000-000000000000}"/>
          </ac:spMkLst>
        </pc:spChg>
      </pc:sldChg>
      <pc:sldChg chg="modSp">
        <pc:chgData name="Lars Figenschou" userId="6ed39202-23bc-4f41-b692-858972786747" providerId="ADAL" clId="{FC481C65-BECA-4843-A507-A9441B50B1E2}" dt="2021-06-14T10:56:19.687" v="829" actId="113"/>
        <pc:sldMkLst>
          <pc:docMk/>
          <pc:sldMk cId="1068504358" sldId="275"/>
        </pc:sldMkLst>
        <pc:spChg chg="mod">
          <ac:chgData name="Lars Figenschou" userId="6ed39202-23bc-4f41-b692-858972786747" providerId="ADAL" clId="{FC481C65-BECA-4843-A507-A9441B50B1E2}" dt="2021-06-14T10:56:19.687" v="829" actId="113"/>
          <ac:spMkLst>
            <pc:docMk/>
            <pc:sldMk cId="1068504358" sldId="275"/>
            <ac:spMk id="3" creationId="{00000000-0000-0000-0000-000000000000}"/>
          </ac:spMkLst>
        </pc:spChg>
      </pc:sldChg>
      <pc:sldChg chg="del">
        <pc:chgData name="Lars Figenschou" userId="6ed39202-23bc-4f41-b692-858972786747" providerId="ADAL" clId="{FC481C65-BECA-4843-A507-A9441B50B1E2}" dt="2021-06-14T08:14:31.945" v="230" actId="47"/>
        <pc:sldMkLst>
          <pc:docMk/>
          <pc:sldMk cId="2034851060" sldId="277"/>
        </pc:sldMkLst>
      </pc:sldChg>
      <pc:sldChg chg="modSp mod">
        <pc:chgData name="Lars Figenschou" userId="6ed39202-23bc-4f41-b692-858972786747" providerId="ADAL" clId="{FC481C65-BECA-4843-A507-A9441B50B1E2}" dt="2021-06-14T08:16:35.103" v="317" actId="20577"/>
        <pc:sldMkLst>
          <pc:docMk/>
          <pc:sldMk cId="3967128912" sldId="278"/>
        </pc:sldMkLst>
        <pc:spChg chg="mod">
          <ac:chgData name="Lars Figenschou" userId="6ed39202-23bc-4f41-b692-858972786747" providerId="ADAL" clId="{FC481C65-BECA-4843-A507-A9441B50B1E2}" dt="2021-06-14T08:16:35.103" v="317" actId="20577"/>
          <ac:spMkLst>
            <pc:docMk/>
            <pc:sldMk cId="3967128912" sldId="278"/>
            <ac:spMk id="2" creationId="{00000000-0000-0000-0000-000000000000}"/>
          </ac:spMkLst>
        </pc:spChg>
      </pc:sldChg>
      <pc:sldChg chg="modSp mod">
        <pc:chgData name="Lars Figenschou" userId="6ed39202-23bc-4f41-b692-858972786747" providerId="ADAL" clId="{FC481C65-BECA-4843-A507-A9441B50B1E2}" dt="2021-06-15T05:58:48.812" v="1293" actId="1076"/>
        <pc:sldMkLst>
          <pc:docMk/>
          <pc:sldMk cId="1380348344" sldId="287"/>
        </pc:sldMkLst>
        <pc:picChg chg="mod">
          <ac:chgData name="Lars Figenschou" userId="6ed39202-23bc-4f41-b692-858972786747" providerId="ADAL" clId="{FC481C65-BECA-4843-A507-A9441B50B1E2}" dt="2021-06-14T08:17:17.371" v="318" actId="1076"/>
          <ac:picMkLst>
            <pc:docMk/>
            <pc:sldMk cId="1380348344" sldId="287"/>
            <ac:picMk id="4" creationId="{00000000-0000-0000-0000-000000000000}"/>
          </ac:picMkLst>
        </pc:picChg>
        <pc:picChg chg="mod">
          <ac:chgData name="Lars Figenschou" userId="6ed39202-23bc-4f41-b692-858972786747" providerId="ADAL" clId="{FC481C65-BECA-4843-A507-A9441B50B1E2}" dt="2021-06-15T05:58:39.013" v="1292" actId="1076"/>
          <ac:picMkLst>
            <pc:docMk/>
            <pc:sldMk cId="1380348344" sldId="287"/>
            <ac:picMk id="5" creationId="{00000000-0000-0000-0000-000000000000}"/>
          </ac:picMkLst>
        </pc:picChg>
        <pc:picChg chg="mod">
          <ac:chgData name="Lars Figenschou" userId="6ed39202-23bc-4f41-b692-858972786747" providerId="ADAL" clId="{FC481C65-BECA-4843-A507-A9441B50B1E2}" dt="2021-06-15T05:58:48.812" v="1293" actId="1076"/>
          <ac:picMkLst>
            <pc:docMk/>
            <pc:sldMk cId="1380348344" sldId="287"/>
            <ac:picMk id="6" creationId="{00000000-0000-0000-0000-000000000000}"/>
          </ac:picMkLst>
        </pc:picChg>
      </pc:sldChg>
      <pc:sldChg chg="modSp">
        <pc:chgData name="Lars Figenschou" userId="6ed39202-23bc-4f41-b692-858972786747" providerId="ADAL" clId="{FC481C65-BECA-4843-A507-A9441B50B1E2}" dt="2021-06-14T10:57:45.627" v="852" actId="20577"/>
        <pc:sldMkLst>
          <pc:docMk/>
          <pc:sldMk cId="4098372697" sldId="289"/>
        </pc:sldMkLst>
        <pc:spChg chg="mod">
          <ac:chgData name="Lars Figenschou" userId="6ed39202-23bc-4f41-b692-858972786747" providerId="ADAL" clId="{FC481C65-BECA-4843-A507-A9441B50B1E2}" dt="2021-06-14T10:57:45.627" v="852" actId="20577"/>
          <ac:spMkLst>
            <pc:docMk/>
            <pc:sldMk cId="4098372697" sldId="289"/>
            <ac:spMk id="3" creationId="{00000000-0000-0000-0000-000000000000}"/>
          </ac:spMkLst>
        </pc:spChg>
      </pc:sldChg>
      <pc:sldChg chg="modNotesTx">
        <pc:chgData name="Lars Figenschou" userId="6ed39202-23bc-4f41-b692-858972786747" providerId="ADAL" clId="{FC481C65-BECA-4843-A507-A9441B50B1E2}" dt="2021-06-14T08:26:28.421" v="357" actId="20577"/>
        <pc:sldMkLst>
          <pc:docMk/>
          <pc:sldMk cId="3415702374" sldId="298"/>
        </pc:sldMkLst>
      </pc:sldChg>
      <pc:sldChg chg="modNotesTx">
        <pc:chgData name="Lars Figenschou" userId="6ed39202-23bc-4f41-b692-858972786747" providerId="ADAL" clId="{FC481C65-BECA-4843-A507-A9441B50B1E2}" dt="2021-06-14T08:10:36.206" v="229" actId="6549"/>
        <pc:sldMkLst>
          <pc:docMk/>
          <pc:sldMk cId="2976343365" sldId="305"/>
        </pc:sldMkLst>
      </pc:sldChg>
      <pc:sldChg chg="addSp delSp modSp new mod modNotesTx">
        <pc:chgData name="Lars Figenschou" userId="6ed39202-23bc-4f41-b692-858972786747" providerId="ADAL" clId="{FC481C65-BECA-4843-A507-A9441B50B1E2}" dt="2021-06-15T06:10:02.475" v="1356" actId="20577"/>
        <pc:sldMkLst>
          <pc:docMk/>
          <pc:sldMk cId="3271459853" sldId="307"/>
        </pc:sldMkLst>
        <pc:spChg chg="mod">
          <ac:chgData name="Lars Figenschou" userId="6ed39202-23bc-4f41-b692-858972786747" providerId="ADAL" clId="{FC481C65-BECA-4843-A507-A9441B50B1E2}" dt="2021-06-14T10:29:12.752" v="416" actId="20577"/>
          <ac:spMkLst>
            <pc:docMk/>
            <pc:sldMk cId="3271459853" sldId="307"/>
            <ac:spMk id="2" creationId="{D0320ABF-8D01-49AB-9580-6FD0B95D35F2}"/>
          </ac:spMkLst>
        </pc:spChg>
        <pc:spChg chg="del">
          <ac:chgData name="Lars Figenschou" userId="6ed39202-23bc-4f41-b692-858972786747" providerId="ADAL" clId="{FC481C65-BECA-4843-A507-A9441B50B1E2}" dt="2021-06-14T10:24:20.744" v="360" actId="478"/>
          <ac:spMkLst>
            <pc:docMk/>
            <pc:sldMk cId="3271459853" sldId="307"/>
            <ac:spMk id="3" creationId="{57D68ED9-4C53-4252-98B2-71F747D618EE}"/>
          </ac:spMkLst>
        </pc:spChg>
        <pc:spChg chg="add mod">
          <ac:chgData name="Lars Figenschou" userId="6ed39202-23bc-4f41-b692-858972786747" providerId="ADAL" clId="{FC481C65-BECA-4843-A507-A9441B50B1E2}" dt="2021-06-15T06:10:02.475" v="1356" actId="20577"/>
          <ac:spMkLst>
            <pc:docMk/>
            <pc:sldMk cId="3271459853" sldId="307"/>
            <ac:spMk id="4" creationId="{CDB65580-1387-43BB-B6BD-2DCCB4B7471A}"/>
          </ac:spMkLst>
        </pc:spChg>
        <pc:picChg chg="add mod">
          <ac:chgData name="Lars Figenschou" userId="6ed39202-23bc-4f41-b692-858972786747" providerId="ADAL" clId="{FC481C65-BECA-4843-A507-A9441B50B1E2}" dt="2021-06-14T10:29:18.575" v="417" actId="1076"/>
          <ac:picMkLst>
            <pc:docMk/>
            <pc:sldMk cId="3271459853" sldId="307"/>
            <ac:picMk id="1026" creationId="{3CB0113D-8402-4A0A-95A7-D67B5D4D56E3}"/>
          </ac:picMkLst>
        </pc:picChg>
      </pc:sldChg>
      <pc:sldChg chg="addSp modSp new mod ord modNotesTx">
        <pc:chgData name="Lars Figenschou" userId="6ed39202-23bc-4f41-b692-858972786747" providerId="ADAL" clId="{FC481C65-BECA-4843-A507-A9441B50B1E2}" dt="2021-06-15T06:32:14.659" v="1536" actId="6549"/>
        <pc:sldMkLst>
          <pc:docMk/>
          <pc:sldMk cId="3998842953" sldId="308"/>
        </pc:sldMkLst>
        <pc:spChg chg="mod">
          <ac:chgData name="Lars Figenschou" userId="6ed39202-23bc-4f41-b692-858972786747" providerId="ADAL" clId="{FC481C65-BECA-4843-A507-A9441B50B1E2}" dt="2021-06-14T11:16:23.047" v="938" actId="20577"/>
          <ac:spMkLst>
            <pc:docMk/>
            <pc:sldMk cId="3998842953" sldId="308"/>
            <ac:spMk id="2" creationId="{81312497-6E9E-45C2-A84B-8C0500F56E6F}"/>
          </ac:spMkLst>
        </pc:spChg>
        <pc:spChg chg="mod">
          <ac:chgData name="Lars Figenschou" userId="6ed39202-23bc-4f41-b692-858972786747" providerId="ADAL" clId="{FC481C65-BECA-4843-A507-A9441B50B1E2}" dt="2021-06-14T12:42:03.858" v="1276" actId="14100"/>
          <ac:spMkLst>
            <pc:docMk/>
            <pc:sldMk cId="3998842953" sldId="308"/>
            <ac:spMk id="3" creationId="{2FA3C181-5D42-4E73-AA3B-849E04175886}"/>
          </ac:spMkLst>
        </pc:spChg>
        <pc:spChg chg="add mod">
          <ac:chgData name="Lars Figenschou" userId="6ed39202-23bc-4f41-b692-858972786747" providerId="ADAL" clId="{FC481C65-BECA-4843-A507-A9441B50B1E2}" dt="2021-06-15T06:05:04.058" v="1294" actId="1582"/>
          <ac:spMkLst>
            <pc:docMk/>
            <pc:sldMk cId="3998842953" sldId="308"/>
            <ac:spMk id="4" creationId="{8CBF9298-6688-46F0-8987-8B89D2BA6EBF}"/>
          </ac:spMkLst>
        </pc:spChg>
        <pc:spChg chg="add mod">
          <ac:chgData name="Lars Figenschou" userId="6ed39202-23bc-4f41-b692-858972786747" providerId="ADAL" clId="{FC481C65-BECA-4843-A507-A9441B50B1E2}" dt="2021-06-14T11:20:04.054" v="1012" actId="1076"/>
          <ac:spMkLst>
            <pc:docMk/>
            <pc:sldMk cId="3998842953" sldId="308"/>
            <ac:spMk id="5" creationId="{9955B4E2-F03A-4EB1-9349-C3A5131CFB1F}"/>
          </ac:spMkLst>
        </pc:spChg>
        <pc:spChg chg="add mod">
          <ac:chgData name="Lars Figenschou" userId="6ed39202-23bc-4f41-b692-858972786747" providerId="ADAL" clId="{FC481C65-BECA-4843-A507-A9441B50B1E2}" dt="2021-06-14T11:20:07.972" v="1013" actId="1076"/>
          <ac:spMkLst>
            <pc:docMk/>
            <pc:sldMk cId="3998842953" sldId="308"/>
            <ac:spMk id="6" creationId="{733ECD07-32F2-45C0-8525-8B8192A1251B}"/>
          </ac:spMkLst>
        </pc:spChg>
        <pc:spChg chg="add mod">
          <ac:chgData name="Lars Figenschou" userId="6ed39202-23bc-4f41-b692-858972786747" providerId="ADAL" clId="{FC481C65-BECA-4843-A507-A9441B50B1E2}" dt="2021-06-14T11:20:10.740" v="1014" actId="1076"/>
          <ac:spMkLst>
            <pc:docMk/>
            <pc:sldMk cId="3998842953" sldId="308"/>
            <ac:spMk id="7" creationId="{522A41EE-2BCD-44C4-B317-F87E786E31F4}"/>
          </ac:spMkLst>
        </pc:spChg>
        <pc:spChg chg="add mod">
          <ac:chgData name="Lars Figenschou" userId="6ed39202-23bc-4f41-b692-858972786747" providerId="ADAL" clId="{FC481C65-BECA-4843-A507-A9441B50B1E2}" dt="2021-06-14T11:20:16.181" v="1015" actId="1076"/>
          <ac:spMkLst>
            <pc:docMk/>
            <pc:sldMk cId="3998842953" sldId="308"/>
            <ac:spMk id="8" creationId="{8B1979A7-FBBA-4B99-BFD5-4E73BFB4D79B}"/>
          </ac:spMkLst>
        </pc:spChg>
      </pc:sldChg>
      <pc:sldChg chg="add">
        <pc:chgData name="Lars Figenschou" userId="6ed39202-23bc-4f41-b692-858972786747" providerId="ADAL" clId="{FC481C65-BECA-4843-A507-A9441B50B1E2}" dt="2021-06-14T11:01:18.138" v="853"/>
        <pc:sldMkLst>
          <pc:docMk/>
          <pc:sldMk cId="3999450767" sldId="309"/>
        </pc:sldMkLst>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932"/>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idx="1"/>
          </p:nvPr>
        </p:nvSpPr>
        <p:spPr>
          <a:xfrm>
            <a:off x="3854939" y="0"/>
            <a:ext cx="2949099" cy="498932"/>
          </a:xfrm>
          <a:prstGeom prst="rect">
            <a:avLst/>
          </a:prstGeom>
        </p:spPr>
        <p:txBody>
          <a:bodyPr vert="horz" lIns="91440" tIns="45720" rIns="91440" bIns="45720" rtlCol="0"/>
          <a:lstStyle>
            <a:lvl1pPr algn="r">
              <a:defRPr sz="1200"/>
            </a:lvl1pPr>
          </a:lstStyle>
          <a:p>
            <a:fld id="{F622F3DC-F71C-4D50-B916-4F42C1F99BA7}" type="datetimeFigureOut">
              <a:rPr lang="nb-NO" smtClean="0"/>
              <a:t>14.06.2021</a:t>
            </a:fld>
            <a:endParaRPr lang="nb-NO"/>
          </a:p>
        </p:txBody>
      </p:sp>
      <p:sp>
        <p:nvSpPr>
          <p:cNvPr id="4" name="Slide Image Placeholder 3"/>
          <p:cNvSpPr>
            <a:spLocks noGrp="1" noRot="1" noChangeAspect="1"/>
          </p:cNvSpPr>
          <p:nvPr>
            <p:ph type="sldImg" idx="2"/>
          </p:nvPr>
        </p:nvSpPr>
        <p:spPr>
          <a:xfrm>
            <a:off x="420688" y="1243013"/>
            <a:ext cx="5964237" cy="3355975"/>
          </a:xfrm>
          <a:prstGeom prst="rect">
            <a:avLst/>
          </a:prstGeom>
          <a:noFill/>
          <a:ln w="12700">
            <a:solidFill>
              <a:prstClr val="black"/>
            </a:solidFill>
          </a:ln>
        </p:spPr>
        <p:txBody>
          <a:bodyPr vert="horz" lIns="91440" tIns="45720" rIns="91440" bIns="45720" rtlCol="0" anchor="ctr"/>
          <a:lstStyle/>
          <a:p>
            <a:endParaRPr lang="nb-NO"/>
          </a:p>
        </p:txBody>
      </p:sp>
      <p:sp>
        <p:nvSpPr>
          <p:cNvPr id="5" name="Notes Placeholder 4"/>
          <p:cNvSpPr>
            <a:spLocks noGrp="1"/>
          </p:cNvSpPr>
          <p:nvPr>
            <p:ph type="body" sz="quarter" idx="3"/>
          </p:nvPr>
        </p:nvSpPr>
        <p:spPr>
          <a:xfrm>
            <a:off x="680562" y="4785598"/>
            <a:ext cx="5444490" cy="3915489"/>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6" name="Footer Placeholder 5"/>
          <p:cNvSpPr>
            <a:spLocks noGrp="1"/>
          </p:cNvSpPr>
          <p:nvPr>
            <p:ph type="ftr" sz="quarter" idx="4"/>
          </p:nvPr>
        </p:nvSpPr>
        <p:spPr>
          <a:xfrm>
            <a:off x="0" y="9445170"/>
            <a:ext cx="2949099" cy="498931"/>
          </a:xfrm>
          <a:prstGeom prst="rect">
            <a:avLst/>
          </a:prstGeom>
        </p:spPr>
        <p:txBody>
          <a:bodyPr vert="horz" lIns="91440" tIns="45720" rIns="91440" bIns="45720" rtlCol="0" anchor="b"/>
          <a:lstStyle>
            <a:lvl1pPr algn="l">
              <a:defRPr sz="1200"/>
            </a:lvl1pPr>
          </a:lstStyle>
          <a:p>
            <a:endParaRPr lang="nb-NO"/>
          </a:p>
        </p:txBody>
      </p:sp>
      <p:sp>
        <p:nvSpPr>
          <p:cNvPr id="7" name="Slide Number Placeholder 6"/>
          <p:cNvSpPr>
            <a:spLocks noGrp="1"/>
          </p:cNvSpPr>
          <p:nvPr>
            <p:ph type="sldNum" sz="quarter" idx="5"/>
          </p:nvPr>
        </p:nvSpPr>
        <p:spPr>
          <a:xfrm>
            <a:off x="3854939" y="9445170"/>
            <a:ext cx="2949099" cy="498931"/>
          </a:xfrm>
          <a:prstGeom prst="rect">
            <a:avLst/>
          </a:prstGeom>
        </p:spPr>
        <p:txBody>
          <a:bodyPr vert="horz" lIns="91440" tIns="45720" rIns="91440" bIns="45720" rtlCol="0" anchor="b"/>
          <a:lstStyle>
            <a:lvl1pPr algn="r">
              <a:defRPr sz="1200"/>
            </a:lvl1pPr>
          </a:lstStyle>
          <a:p>
            <a:fld id="{DF77EFDF-D5FF-4F93-A336-DEB753FB4FFC}" type="slidenum">
              <a:rPr lang="nb-NO" smtClean="0"/>
              <a:t>‹#›</a:t>
            </a:fld>
            <a:endParaRPr lang="nb-NO"/>
          </a:p>
        </p:txBody>
      </p:sp>
    </p:spTree>
    <p:extLst>
      <p:ext uri="{BB962C8B-B14F-4D97-AF65-F5344CB8AC3E}">
        <p14:creationId xmlns:p14="http://schemas.microsoft.com/office/powerpoint/2010/main" val="3832087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site.uit.no/rdmtraining/how-to-store-research-dat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opendata.uit.no/"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op.europa.eu/en/publication-detail/-/publication/6bc538ad-344f-11eb-b27b-01aa75ed71a1" TargetMode="External"/><Relationship Id="rId3" Type="http://schemas.openxmlformats.org/officeDocument/2006/relationships/hyperlink" Target="https://ec.europa.eu/info/research-and-innovation/strategy/strategy-2020-2024/our-digital-future/open-science/european-open-science-cloud-eosc_en" TargetMode="External"/><Relationship Id="rId7" Type="http://schemas.openxmlformats.org/officeDocument/2006/relationships/hyperlink" Target="https://op.europa.eu/en/publication-detail/-/publication/47a3a330-c9cb-11e7-8e69-01aa75ed71a1/"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ec.europa.eu/info/research-and-innovation/strategy/goals-research-and-innovation-policy/open-science/open-access_en" TargetMode="External"/><Relationship Id="rId5" Type="http://schemas.openxmlformats.org/officeDocument/2006/relationships/hyperlink" Target="https://rio.jrc.ec.europa.eu/policy-support-facility/mle-open-science-altmetrics-and-rewards" TargetMode="External"/><Relationship Id="rId4" Type="http://schemas.openxmlformats.org/officeDocument/2006/relationships/hyperlink" Target="https://ec.europa.eu/transparency/regexpert/index.cfm?do=groupDetail.groupDetail&amp;groupID=3393&amp;NewSearch=1&amp;NewSearch=1" TargetMode="External"/><Relationship Id="rId9" Type="http://schemas.openxmlformats.org/officeDocument/2006/relationships/hyperlink" Target="https://op.europa.eu/en/publication-detail/-/publication/3b4e1847-c9ca-11e7-8e69-01aa75ed71a1/language-en/format-PDF/source-172515559"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uit.no/Content/532111/cache=20170109133727/Principles%20and%20guidelines%20for%20research%20management%20at%20UiT_010917.pdf"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ec.europa.eu/research/participants/docs/h2020-funding-guide/cross-cutting-issues/open-access-data-management/data-management_en.htm" TargetMode="External"/><Relationship Id="rId4" Type="http://schemas.openxmlformats.org/officeDocument/2006/relationships/hyperlink" Target="https://www.forskningsradet.no/contentassets/e4cd6d2c23cf49d4989bb10c5eea087a/the-research-council-of-norways-policy-for-open-access-to-research-data.pdf"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NRC: </a:t>
            </a:r>
          </a:p>
          <a:p>
            <a:r>
              <a:rPr lang="en-US" dirty="0"/>
              <a:t>The policy outlines measures related to the following:</a:t>
            </a:r>
            <a:br>
              <a:rPr lang="en-US" dirty="0"/>
            </a:br>
            <a:endParaRPr lang="en-US" dirty="0"/>
          </a:p>
          <a:p>
            <a:r>
              <a:rPr lang="en-US" dirty="0"/>
              <a:t>• knowledge about and competence in open science</a:t>
            </a:r>
          </a:p>
          <a:p>
            <a:r>
              <a:rPr lang="en-US" dirty="0"/>
              <a:t>• testing of open science and innovation in projects</a:t>
            </a:r>
          </a:p>
          <a:p>
            <a:r>
              <a:rPr lang="en-US" dirty="0"/>
              <a:t>• access to and reuse of scientific results</a:t>
            </a:r>
          </a:p>
          <a:p>
            <a:r>
              <a:rPr lang="en-US" dirty="0"/>
              <a:t>• data infrastructures for handling and making research data accessible</a:t>
            </a:r>
          </a:p>
          <a:p>
            <a:r>
              <a:rPr lang="en-US" dirty="0"/>
              <a:t>• career development and research assessment</a:t>
            </a:r>
          </a:p>
          <a:p>
            <a:r>
              <a:rPr lang="en-US" dirty="0"/>
              <a:t>• transparency in research funding processes</a:t>
            </a:r>
          </a:p>
          <a:p>
            <a:r>
              <a:rPr lang="en-US" dirty="0"/>
              <a:t>• responsible research and innovation</a:t>
            </a:r>
          </a:p>
          <a:p>
            <a:r>
              <a:rPr lang="en-US" dirty="0"/>
              <a:t>• openness in innovation processes</a:t>
            </a:r>
          </a:p>
          <a:p>
            <a:r>
              <a:rPr lang="en-US" dirty="0"/>
              <a:t>• rights to research results</a:t>
            </a:r>
          </a:p>
          <a:p>
            <a:r>
              <a:rPr lang="en-US" dirty="0"/>
              <a:t>• research as the premise for societal development</a:t>
            </a:r>
          </a:p>
          <a:p>
            <a:r>
              <a:rPr lang="en-US" dirty="0"/>
              <a:t>• involvement of users and the general public in research and innovation processes through user participation and citizen science. </a:t>
            </a:r>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1</a:t>
            </a:fld>
            <a:endParaRPr lang="nb-NO"/>
          </a:p>
        </p:txBody>
      </p:sp>
    </p:spTree>
    <p:extLst>
      <p:ext uri="{BB962C8B-B14F-4D97-AF65-F5344CB8AC3E}">
        <p14:creationId xmlns:p14="http://schemas.microsoft.com/office/powerpoint/2010/main" val="3307707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b="1" dirty="0"/>
              <a:t>Forskeren (prosjektlederen) </a:t>
            </a:r>
            <a:r>
              <a:rPr lang="nb-NO" dirty="0"/>
              <a:t>skal sette opp en datahåndteringsplan i en tidlig fase av prosjektet og</a:t>
            </a:r>
          </a:p>
          <a:p>
            <a:r>
              <a:rPr lang="nb-NO" dirty="0"/>
              <a:t>helst innen seks måneder etter oppstart, om ikke andre frister gjelder hos en </a:t>
            </a:r>
            <a:r>
              <a:rPr lang="nb-NO" dirty="0" err="1"/>
              <a:t>prosjektfinansiør</a:t>
            </a:r>
            <a:r>
              <a:rPr lang="nb-NO" dirty="0"/>
              <a:t>.</a:t>
            </a:r>
          </a:p>
          <a:p>
            <a:r>
              <a:rPr lang="nb-NO" dirty="0"/>
              <a:t>Datahåndteringsplanen revideres ved behov i løpet av prosjektet. Planen skal si noe om hvordan data</a:t>
            </a:r>
          </a:p>
          <a:p>
            <a:r>
              <a:rPr lang="nb-NO" dirty="0"/>
              <a:t>som er vurdert til å ha verdi på lang sikt, skal forvaltes. Forskeren må ha et bevisst forhold til hvordan</a:t>
            </a:r>
          </a:p>
          <a:p>
            <a:r>
              <a:rPr lang="nb-NO" dirty="0"/>
              <a:t>forskningsdata som er vurdert til ikke å ha langsiktig verdi skal forvaltes og eventuelt destrueres.</a:t>
            </a:r>
          </a:p>
          <a:p>
            <a:br>
              <a:rPr lang="nb-NO" b="1" dirty="0"/>
            </a:br>
            <a:r>
              <a:rPr lang="nb-NO" b="1" dirty="0"/>
              <a:t>Studenter og deres veiledere </a:t>
            </a:r>
            <a:r>
              <a:rPr lang="nb-NO" dirty="0"/>
              <a:t>skal sikre at forvaltning av forskningsdata er planlagt og dokumentert i</a:t>
            </a:r>
          </a:p>
          <a:p>
            <a:r>
              <a:rPr lang="nb-NO" dirty="0"/>
              <a:t>begynnelsen av forskningsprosjektet i form av en databehandlingsplan. Veileder har hovedansvar for å</a:t>
            </a:r>
          </a:p>
          <a:p>
            <a:r>
              <a:rPr lang="nb-NO" dirty="0"/>
              <a:t>sikre at forskningsdata finansiert av UiT eller en tredjepart, er overlevert til veileder når studenten</a:t>
            </a:r>
          </a:p>
          <a:p>
            <a:r>
              <a:rPr lang="nb-NO" dirty="0"/>
              <a:t>avslutter studiet </a:t>
            </a:r>
          </a:p>
          <a:p>
            <a:endParaRPr lang="nb-NO" b="1" dirty="0"/>
          </a:p>
          <a:p>
            <a:r>
              <a:rPr lang="nb-NO" b="1" dirty="0"/>
              <a:t>Fakultetene/enhetene </a:t>
            </a:r>
            <a:r>
              <a:rPr lang="nb-NO" dirty="0"/>
              <a:t>har ansvar for oppfølging og godkjenning av datahåndteringsplaner og</a:t>
            </a:r>
          </a:p>
          <a:p>
            <a:r>
              <a:rPr lang="nb-NO" dirty="0"/>
              <a:t>innpasse dette i rutiner for sine forskningsprosjekter. Fakultetene kan sette egne frister og rammer der</a:t>
            </a:r>
          </a:p>
          <a:p>
            <a:r>
              <a:rPr lang="nb-NO" dirty="0"/>
              <a:t>dette vurderes som hensiktsmessig, når disse ikke avviker fra hovedprinsippene.</a:t>
            </a:r>
          </a:p>
          <a:p>
            <a:endParaRPr lang="nb-NO" b="1" dirty="0"/>
          </a:p>
          <a:p>
            <a:r>
              <a:rPr lang="nb-NO" b="1" dirty="0"/>
              <a:t>Universitetsbiblioteket</a:t>
            </a:r>
            <a:r>
              <a:rPr lang="nb-NO" dirty="0"/>
              <a:t> tilbyr støtte til fakultetene/enhetene og deres forskere ved utforming og</a:t>
            </a:r>
          </a:p>
          <a:p>
            <a:r>
              <a:rPr lang="nb-NO" dirty="0"/>
              <a:t>godkjenning av datahåndteringsplaner.</a:t>
            </a:r>
          </a:p>
          <a:p>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10</a:t>
            </a:fld>
            <a:endParaRPr lang="nb-NO"/>
          </a:p>
        </p:txBody>
      </p:sp>
    </p:spTree>
    <p:extLst>
      <p:ext uri="{BB962C8B-B14F-4D97-AF65-F5344CB8AC3E}">
        <p14:creationId xmlns:p14="http://schemas.microsoft.com/office/powerpoint/2010/main" val="102400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11</a:t>
            </a:fld>
            <a:endParaRPr lang="nb-NO"/>
          </a:p>
        </p:txBody>
      </p:sp>
    </p:spTree>
    <p:extLst>
      <p:ext uri="{BB962C8B-B14F-4D97-AF65-F5344CB8AC3E}">
        <p14:creationId xmlns:p14="http://schemas.microsoft.com/office/powerpoint/2010/main" val="874817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err="1"/>
              <a:t>Mention</a:t>
            </a:r>
            <a:r>
              <a:rPr lang="nb-NO" dirty="0"/>
              <a:t> </a:t>
            </a:r>
            <a:r>
              <a:rPr lang="nb-NO" dirty="0" err="1"/>
              <a:t>difference</a:t>
            </a:r>
            <a:r>
              <a:rPr lang="nb-NO" dirty="0"/>
              <a:t> </a:t>
            </a:r>
            <a:r>
              <a:rPr lang="nb-NO" dirty="0" err="1"/>
              <a:t>between</a:t>
            </a:r>
            <a:r>
              <a:rPr lang="nb-NO" baseline="0" dirty="0"/>
              <a:t> </a:t>
            </a:r>
            <a:r>
              <a:rPr lang="nb-NO" baseline="0" dirty="0" err="1"/>
              <a:t>storage</a:t>
            </a:r>
            <a:r>
              <a:rPr lang="nb-NO" baseline="0" dirty="0"/>
              <a:t> and </a:t>
            </a:r>
            <a:r>
              <a:rPr lang="nb-NO" baseline="0" dirty="0" err="1"/>
              <a:t>archiving</a:t>
            </a:r>
            <a:r>
              <a:rPr lang="nb-NO" baseline="0" dirty="0"/>
              <a:t> </a:t>
            </a:r>
          </a:p>
          <a:p>
            <a:endParaRPr lang="nb-NO" baseline="0" dirty="0"/>
          </a:p>
          <a:p>
            <a:r>
              <a:rPr lang="nb-NO" baseline="0" dirty="0"/>
              <a:t>Storage = </a:t>
            </a:r>
            <a:r>
              <a:rPr lang="nb-NO" baseline="0" dirty="0" err="1"/>
              <a:t>active</a:t>
            </a:r>
            <a:r>
              <a:rPr lang="nb-NO" baseline="0" dirty="0"/>
              <a:t> </a:t>
            </a:r>
            <a:r>
              <a:rPr lang="nb-NO" baseline="0" dirty="0" err="1"/>
              <a:t>phase</a:t>
            </a:r>
            <a:endParaRPr lang="nb-NO" baseline="0" dirty="0"/>
          </a:p>
          <a:p>
            <a:r>
              <a:rPr lang="nb-NO" baseline="0" dirty="0" err="1"/>
              <a:t>Archiving</a:t>
            </a:r>
            <a:r>
              <a:rPr lang="nb-NO" baseline="0" dirty="0"/>
              <a:t> = </a:t>
            </a:r>
            <a:r>
              <a:rPr lang="nb-NO" baseline="0" dirty="0" err="1"/>
              <a:t>long</a:t>
            </a:r>
            <a:r>
              <a:rPr lang="nb-NO" baseline="0" dirty="0"/>
              <a:t> term </a:t>
            </a:r>
            <a:r>
              <a:rPr lang="nb-NO" baseline="0" dirty="0" err="1"/>
              <a:t>preservation</a:t>
            </a:r>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12</a:t>
            </a:fld>
            <a:endParaRPr lang="nb-NO"/>
          </a:p>
        </p:txBody>
      </p:sp>
    </p:spTree>
    <p:extLst>
      <p:ext uri="{BB962C8B-B14F-4D97-AF65-F5344CB8AC3E}">
        <p14:creationId xmlns:p14="http://schemas.microsoft.com/office/powerpoint/2010/main" val="16850492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10"/>
          </p:nvPr>
        </p:nvSpPr>
        <p:spPr/>
        <p:txBody>
          <a:bodyPr/>
          <a:lstStyle/>
          <a:p>
            <a:fld id="{DF77EFDF-D5FF-4F93-A336-DEB753FB4FFC}" type="slidenum">
              <a:rPr lang="nb-NO" smtClean="0"/>
              <a:t>13</a:t>
            </a:fld>
            <a:endParaRPr lang="nb-NO"/>
          </a:p>
        </p:txBody>
      </p:sp>
    </p:spTree>
    <p:extLst>
      <p:ext uri="{BB962C8B-B14F-4D97-AF65-F5344CB8AC3E}">
        <p14:creationId xmlns:p14="http://schemas.microsoft.com/office/powerpoint/2010/main" val="11734136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defTabSz="457200">
              <a:lnSpc>
                <a:spcPct val="150000"/>
              </a:lnSpc>
              <a:spcBef>
                <a:spcPct val="20000"/>
              </a:spcBef>
              <a:buFont typeface="Arial"/>
              <a:buChar char="•"/>
            </a:pPr>
            <a:r>
              <a:rPr lang="nb-NO" sz="1200" dirty="0" err="1">
                <a:solidFill>
                  <a:prstClr val="black"/>
                </a:solidFill>
                <a:cs typeface="Arial" pitchFamily="34" charset="0"/>
              </a:rPr>
              <a:t>Division</a:t>
            </a:r>
            <a:r>
              <a:rPr lang="nb-NO" sz="1200" dirty="0">
                <a:solidFill>
                  <a:prstClr val="black"/>
                </a:solidFill>
                <a:cs typeface="Arial" pitchFamily="34" charset="0"/>
              </a:rPr>
              <a:t> </a:t>
            </a:r>
            <a:r>
              <a:rPr lang="nb-NO" sz="1200" dirty="0" err="1">
                <a:solidFill>
                  <a:prstClr val="black"/>
                </a:solidFill>
                <a:cs typeface="Arial" pitchFamily="34" charset="0"/>
              </a:rPr>
              <a:t>of</a:t>
            </a:r>
            <a:r>
              <a:rPr lang="nb-NO" sz="1200" dirty="0">
                <a:solidFill>
                  <a:prstClr val="black"/>
                </a:solidFill>
                <a:cs typeface="Arial" pitchFamily="34" charset="0"/>
              </a:rPr>
              <a:t> </a:t>
            </a:r>
            <a:r>
              <a:rPr lang="nb-NO" sz="1200" dirty="0" err="1">
                <a:solidFill>
                  <a:prstClr val="black"/>
                </a:solidFill>
                <a:cs typeface="Arial" pitchFamily="34" charset="0"/>
              </a:rPr>
              <a:t>responsibilities</a:t>
            </a:r>
            <a:r>
              <a:rPr lang="nb-NO" sz="1200" dirty="0">
                <a:solidFill>
                  <a:prstClr val="black"/>
                </a:solidFill>
                <a:cs typeface="Arial" pitchFamily="34" charset="0"/>
              </a:rPr>
              <a:t>  and </a:t>
            </a:r>
            <a:r>
              <a:rPr lang="nb-NO" sz="1200" dirty="0" err="1">
                <a:solidFill>
                  <a:prstClr val="black"/>
                </a:solidFill>
                <a:cs typeface="Arial" pitchFamily="34" charset="0"/>
              </a:rPr>
              <a:t>rights</a:t>
            </a:r>
            <a:r>
              <a:rPr lang="nb-NO" sz="1200" dirty="0">
                <a:solidFill>
                  <a:prstClr val="black"/>
                </a:solidFill>
                <a:cs typeface="Arial" pitchFamily="34" charset="0"/>
              </a:rPr>
              <a:t>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Will there be a separate agreement on this</a:t>
            </a:r>
            <a:r>
              <a:rPr lang="en-GB" sz="1200" i="0" kern="1200" dirty="0">
                <a:solidFill>
                  <a:schemeClr val="tx1"/>
                </a:solidFill>
                <a:effectLst/>
                <a:latin typeface="+mn-lt"/>
                <a:ea typeface="+mn-ea"/>
                <a:cs typeface="+mn-cs"/>
              </a:rPr>
              <a:t>? A separate agreement may be necessary e.g. for commercial collaboration.</a:t>
            </a:r>
          </a:p>
          <a:p>
            <a:pPr marL="1257300" lvl="2" indent="-342900" defTabSz="457200">
              <a:lnSpc>
                <a:spcPct val="150000"/>
              </a:lnSpc>
              <a:spcBef>
                <a:spcPct val="20000"/>
              </a:spcBef>
              <a:buFont typeface="Arial"/>
              <a:buChar char="•"/>
            </a:pPr>
            <a:endParaRPr lang="nb-NO" sz="2000" dirty="0">
              <a:solidFill>
                <a:prstClr val="black"/>
              </a:solidFill>
              <a:cs typeface="Arial" pitchFamily="34" charset="0"/>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F77EFDF-D5FF-4F93-A336-DEB753FB4FFC}" type="slidenum">
              <a:rPr lang="nb-NO" smtClean="0"/>
              <a:t>14</a:t>
            </a:fld>
            <a:endParaRPr lang="nb-NO"/>
          </a:p>
        </p:txBody>
      </p:sp>
    </p:spTree>
    <p:extLst>
      <p:ext uri="{BB962C8B-B14F-4D97-AF65-F5344CB8AC3E}">
        <p14:creationId xmlns:p14="http://schemas.microsoft.com/office/powerpoint/2010/main" val="17238184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nb-NO" sz="1200" dirty="0">
                <a:solidFill>
                  <a:prstClr val="black"/>
                </a:solidFill>
                <a:cs typeface="Arial" pitchFamily="34" charset="0"/>
              </a:rPr>
              <a:t>Re-</a:t>
            </a:r>
            <a:r>
              <a:rPr lang="nb-NO" sz="1200" dirty="0" err="1">
                <a:solidFill>
                  <a:prstClr val="black"/>
                </a:solidFill>
                <a:cs typeface="Arial" pitchFamily="34" charset="0"/>
              </a:rPr>
              <a:t>use</a:t>
            </a:r>
            <a:r>
              <a:rPr lang="nb-NO" sz="1200" dirty="0">
                <a:solidFill>
                  <a:prstClr val="black"/>
                </a:solidFill>
                <a:cs typeface="Arial" pitchFamily="34" charset="0"/>
              </a:rPr>
              <a:t> </a:t>
            </a:r>
            <a:r>
              <a:rPr lang="nb-NO" sz="1200" dirty="0" err="1">
                <a:solidFill>
                  <a:prstClr val="black"/>
                </a:solidFill>
                <a:cs typeface="Arial" pitchFamily="34" charset="0"/>
              </a:rPr>
              <a:t>o</a:t>
            </a:r>
            <a:r>
              <a:rPr lang="nb-NO" sz="1200" baseline="0" dirty="0" err="1">
                <a:solidFill>
                  <a:prstClr val="black"/>
                </a:solidFill>
                <a:cs typeface="Arial" pitchFamily="34" charset="0"/>
              </a:rPr>
              <a:t>f</a:t>
            </a:r>
            <a:r>
              <a:rPr lang="nb-NO" sz="1200" baseline="0" dirty="0">
                <a:solidFill>
                  <a:prstClr val="black"/>
                </a:solidFill>
                <a:cs typeface="Arial" pitchFamily="34" charset="0"/>
              </a:rPr>
              <a:t> data is </a:t>
            </a:r>
            <a:r>
              <a:rPr lang="nb-NO" sz="1200" baseline="0" dirty="0" err="1">
                <a:solidFill>
                  <a:prstClr val="black"/>
                </a:solidFill>
                <a:cs typeface="Arial" pitchFamily="34" charset="0"/>
              </a:rPr>
              <a:t>important</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a:t>
            </a:r>
            <a:r>
              <a:rPr lang="nb-NO" sz="1200" baseline="0" dirty="0" err="1">
                <a:solidFill>
                  <a:prstClr val="black"/>
                </a:solidFill>
                <a:cs typeface="Arial" pitchFamily="34" charset="0"/>
              </a:rPr>
              <a:t>can</a:t>
            </a:r>
            <a:r>
              <a:rPr lang="nb-NO" sz="1200" baseline="0" dirty="0">
                <a:solidFill>
                  <a:prstClr val="black"/>
                </a:solidFill>
                <a:cs typeface="Arial" pitchFamily="34" charset="0"/>
              </a:rPr>
              <a:t> </a:t>
            </a:r>
            <a:r>
              <a:rPr lang="nb-NO" sz="1200" baseline="0" dirty="0" err="1">
                <a:solidFill>
                  <a:prstClr val="black"/>
                </a:solidFill>
                <a:cs typeface="Arial" pitchFamily="34" charset="0"/>
              </a:rPr>
              <a:t>build</a:t>
            </a:r>
            <a:r>
              <a:rPr lang="nb-NO" sz="1200" baseline="0" dirty="0">
                <a:solidFill>
                  <a:prstClr val="black"/>
                </a:solidFill>
                <a:cs typeface="Arial" pitchFamily="34" charset="0"/>
              </a:rPr>
              <a:t> </a:t>
            </a:r>
            <a:r>
              <a:rPr lang="nb-NO" sz="1200" baseline="0" dirty="0" err="1">
                <a:solidFill>
                  <a:prstClr val="black"/>
                </a:solidFill>
                <a:cs typeface="Arial" pitchFamily="34" charset="0"/>
              </a:rPr>
              <a:t>your</a:t>
            </a:r>
            <a:r>
              <a:rPr lang="nb-NO" sz="1200" baseline="0" dirty="0">
                <a:solidFill>
                  <a:prstClr val="black"/>
                </a:solidFill>
                <a:cs typeface="Arial" pitchFamily="34" charset="0"/>
              </a:rPr>
              <a:t> </a:t>
            </a:r>
            <a:r>
              <a:rPr lang="nb-NO" sz="1200" baseline="0" dirty="0" err="1">
                <a:solidFill>
                  <a:prstClr val="black"/>
                </a:solidFill>
                <a:cs typeface="Arial" pitchFamily="34" charset="0"/>
              </a:rPr>
              <a:t>work</a:t>
            </a:r>
            <a:r>
              <a:rPr lang="nb-NO" sz="1200" baseline="0" dirty="0">
                <a:solidFill>
                  <a:prstClr val="black"/>
                </a:solidFill>
                <a:cs typeface="Arial" pitchFamily="34" charset="0"/>
              </a:rPr>
              <a:t> </a:t>
            </a:r>
            <a:r>
              <a:rPr lang="nb-NO" sz="1200" baseline="0" dirty="0" err="1">
                <a:solidFill>
                  <a:prstClr val="black"/>
                </a:solidFill>
                <a:cs typeface="Arial" pitchFamily="34" charset="0"/>
              </a:rPr>
              <a:t>further</a:t>
            </a:r>
            <a:r>
              <a:rPr lang="nb-NO" sz="1200" baseline="0" dirty="0">
                <a:solidFill>
                  <a:prstClr val="black"/>
                </a:solidFill>
                <a:cs typeface="Arial" pitchFamily="34" charset="0"/>
              </a:rPr>
              <a:t> </a:t>
            </a:r>
            <a:r>
              <a:rPr lang="nb-NO" sz="1200" baseline="0" dirty="0" err="1">
                <a:solidFill>
                  <a:prstClr val="black"/>
                </a:solidFill>
                <a:cs typeface="Arial" pitchFamily="34" charset="0"/>
              </a:rPr>
              <a:t>upon</a:t>
            </a:r>
            <a:r>
              <a:rPr lang="nb-NO" sz="1200" baseline="0" dirty="0">
                <a:solidFill>
                  <a:prstClr val="black"/>
                </a:solidFill>
                <a:cs typeface="Arial" pitchFamily="34" charset="0"/>
              </a:rPr>
              <a:t> </a:t>
            </a:r>
            <a:r>
              <a:rPr lang="nb-NO" sz="1200" baseline="0" dirty="0" err="1">
                <a:solidFill>
                  <a:prstClr val="black"/>
                </a:solidFill>
                <a:cs typeface="Arial" pitchFamily="34" charset="0"/>
              </a:rPr>
              <a:t>what</a:t>
            </a:r>
            <a:r>
              <a:rPr lang="nb-NO" sz="1200" baseline="0" dirty="0">
                <a:solidFill>
                  <a:prstClr val="black"/>
                </a:solidFill>
                <a:cs typeface="Arial" pitchFamily="34" charset="0"/>
              </a:rPr>
              <a:t> </a:t>
            </a:r>
            <a:r>
              <a:rPr lang="nb-NO" sz="1200" baseline="0" dirty="0" err="1">
                <a:solidFill>
                  <a:prstClr val="black"/>
                </a:solidFill>
                <a:cs typeface="Arial" pitchFamily="34" charset="0"/>
              </a:rPr>
              <a:t>others</a:t>
            </a:r>
            <a:r>
              <a:rPr lang="nb-NO" sz="1200" baseline="0" dirty="0">
                <a:solidFill>
                  <a:prstClr val="black"/>
                </a:solidFill>
                <a:cs typeface="Arial" pitchFamily="34" charset="0"/>
              </a:rPr>
              <a:t> have </a:t>
            </a:r>
            <a:r>
              <a:rPr lang="nb-NO" sz="1200" baseline="0" dirty="0" err="1">
                <a:solidFill>
                  <a:prstClr val="black"/>
                </a:solidFill>
                <a:cs typeface="Arial" pitchFamily="34" charset="0"/>
              </a:rPr>
              <a:t>been</a:t>
            </a:r>
            <a:r>
              <a:rPr lang="nb-NO" sz="1200" baseline="0" dirty="0">
                <a:solidFill>
                  <a:prstClr val="black"/>
                </a:solidFill>
                <a:cs typeface="Arial" pitchFamily="34" charset="0"/>
              </a:rPr>
              <a:t> </a:t>
            </a:r>
            <a:r>
              <a:rPr lang="nb-NO" sz="1200" baseline="0" dirty="0" err="1">
                <a:solidFill>
                  <a:prstClr val="black"/>
                </a:solidFill>
                <a:cs typeface="Arial" pitchFamily="34" charset="0"/>
              </a:rPr>
              <a:t>doing</a:t>
            </a:r>
            <a:r>
              <a:rPr lang="nb-NO" sz="1200" baseline="0" dirty="0">
                <a:solidFill>
                  <a:prstClr val="black"/>
                </a:solidFill>
                <a:cs typeface="Arial" pitchFamily="34" charset="0"/>
              </a:rPr>
              <a:t> </a:t>
            </a:r>
            <a:r>
              <a:rPr lang="nb-NO" sz="1200" baseline="0" dirty="0" err="1">
                <a:solidFill>
                  <a:prstClr val="black"/>
                </a:solidFill>
                <a:cs typeface="Arial" pitchFamily="34" charset="0"/>
              </a:rPr>
              <a:t>before</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By </a:t>
            </a:r>
            <a:r>
              <a:rPr lang="nb-NO" sz="1200" baseline="0" dirty="0" err="1">
                <a:solidFill>
                  <a:prstClr val="black"/>
                </a:solidFill>
                <a:cs typeface="Arial" pitchFamily="34" charset="0"/>
              </a:rPr>
              <a:t>doing</a:t>
            </a:r>
            <a:r>
              <a:rPr lang="nb-NO" sz="1200" baseline="0" dirty="0">
                <a:solidFill>
                  <a:prstClr val="black"/>
                </a:solidFill>
                <a:cs typeface="Arial" pitchFamily="34" charset="0"/>
              </a:rPr>
              <a:t> so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a:t>
            </a:r>
            <a:r>
              <a:rPr lang="nb-NO" sz="1200" baseline="0" dirty="0" err="1">
                <a:solidFill>
                  <a:prstClr val="black"/>
                </a:solidFill>
                <a:cs typeface="Arial" pitchFamily="34" charset="0"/>
              </a:rPr>
              <a:t>will</a:t>
            </a:r>
            <a:r>
              <a:rPr lang="nb-NO" sz="1200" baseline="0" dirty="0">
                <a:solidFill>
                  <a:prstClr val="black"/>
                </a:solidFill>
                <a:cs typeface="Arial" pitchFamily="34" charset="0"/>
              </a:rPr>
              <a:t> not re-</a:t>
            </a:r>
            <a:r>
              <a:rPr lang="nb-NO" sz="1200" baseline="0" dirty="0" err="1">
                <a:solidFill>
                  <a:prstClr val="black"/>
                </a:solidFill>
                <a:cs typeface="Arial" pitchFamily="34" charset="0"/>
              </a:rPr>
              <a:t>invent</a:t>
            </a:r>
            <a:r>
              <a:rPr lang="nb-NO" sz="1200" baseline="0" dirty="0">
                <a:solidFill>
                  <a:prstClr val="black"/>
                </a:solidFill>
                <a:cs typeface="Arial" pitchFamily="34" charset="0"/>
              </a:rPr>
              <a:t> </a:t>
            </a:r>
            <a:r>
              <a:rPr lang="nb-NO" sz="1200" baseline="0" dirty="0" err="1">
                <a:solidFill>
                  <a:prstClr val="black"/>
                </a:solidFill>
                <a:cs typeface="Arial" pitchFamily="34" charset="0"/>
              </a:rPr>
              <a:t>the</a:t>
            </a:r>
            <a:r>
              <a:rPr lang="nb-NO" sz="1200" baseline="0" dirty="0">
                <a:solidFill>
                  <a:prstClr val="black"/>
                </a:solidFill>
                <a:cs typeface="Arial" pitchFamily="34" charset="0"/>
              </a:rPr>
              <a:t> </a:t>
            </a:r>
            <a:r>
              <a:rPr lang="nb-NO" sz="1200" baseline="0" dirty="0" err="1">
                <a:solidFill>
                  <a:prstClr val="black"/>
                </a:solidFill>
                <a:cs typeface="Arial" pitchFamily="34" charset="0"/>
              </a:rPr>
              <a:t>wheel</a:t>
            </a:r>
            <a:r>
              <a:rPr lang="nb-NO" sz="1200" baseline="0" dirty="0">
                <a:solidFill>
                  <a:prstClr val="black"/>
                </a:solidFill>
                <a:cs typeface="Arial" pitchFamily="34" charset="0"/>
              </a:rPr>
              <a:t> and safe </a:t>
            </a:r>
            <a:r>
              <a:rPr lang="nb-NO" sz="1200" baseline="0" dirty="0" err="1">
                <a:solidFill>
                  <a:prstClr val="black"/>
                </a:solidFill>
                <a:cs typeface="Arial" pitchFamily="34" charset="0"/>
              </a:rPr>
              <a:t>resources</a:t>
            </a:r>
            <a:r>
              <a:rPr lang="nb-NO" sz="1200" baseline="0" dirty="0">
                <a:solidFill>
                  <a:prstClr val="black"/>
                </a:solidFill>
                <a:cs typeface="Arial" pitchFamily="34" charset="0"/>
              </a:rPr>
              <a:t>. </a:t>
            </a:r>
            <a:r>
              <a:rPr lang="nb-NO" sz="1200" baseline="0" dirty="0" err="1">
                <a:solidFill>
                  <a:prstClr val="black"/>
                </a:solidFill>
                <a:cs typeface="Arial" pitchFamily="34" charset="0"/>
              </a:rPr>
              <a:t>Searching</a:t>
            </a:r>
            <a:r>
              <a:rPr lang="nb-NO" sz="1200" baseline="0" dirty="0">
                <a:solidFill>
                  <a:prstClr val="black"/>
                </a:solidFill>
                <a:cs typeface="Arial" pitchFamily="34" charset="0"/>
              </a:rPr>
              <a:t> for data </a:t>
            </a:r>
            <a:r>
              <a:rPr lang="nb-NO" sz="1200" baseline="0" dirty="0" err="1">
                <a:solidFill>
                  <a:prstClr val="black"/>
                </a:solidFill>
                <a:cs typeface="Arial" pitchFamily="34" charset="0"/>
              </a:rPr>
              <a:t>might</a:t>
            </a:r>
            <a:r>
              <a:rPr lang="nb-NO" sz="1200" baseline="0" dirty="0">
                <a:solidFill>
                  <a:prstClr val="black"/>
                </a:solidFill>
                <a:cs typeface="Arial" pitchFamily="34" charset="0"/>
              </a:rPr>
              <a:t> </a:t>
            </a:r>
            <a:r>
              <a:rPr lang="nb-NO" sz="1200" baseline="0" dirty="0" err="1">
                <a:solidFill>
                  <a:prstClr val="black"/>
                </a:solidFill>
                <a:cs typeface="Arial" pitchFamily="34" charset="0"/>
              </a:rPr>
              <a:t>provide</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a:t>
            </a:r>
            <a:r>
              <a:rPr lang="nb-NO" sz="1200" baseline="0" dirty="0" err="1">
                <a:solidFill>
                  <a:prstClr val="black"/>
                </a:solidFill>
                <a:cs typeface="Arial" pitchFamily="34" charset="0"/>
              </a:rPr>
              <a:t>valuable</a:t>
            </a:r>
            <a:r>
              <a:rPr lang="nb-NO" sz="1200" baseline="0" dirty="0">
                <a:solidFill>
                  <a:prstClr val="black"/>
                </a:solidFill>
                <a:cs typeface="Arial" pitchFamily="34" charset="0"/>
              </a:rPr>
              <a:t> input </a:t>
            </a:r>
            <a:r>
              <a:rPr lang="nb-NO" sz="1200" baseline="0" dirty="0" err="1">
                <a:solidFill>
                  <a:prstClr val="black"/>
                </a:solidFill>
                <a:cs typeface="Arial" pitchFamily="34" charset="0"/>
              </a:rPr>
              <a:t>on</a:t>
            </a:r>
            <a:r>
              <a:rPr lang="nb-NO" sz="1200" baseline="0" dirty="0">
                <a:solidFill>
                  <a:prstClr val="black"/>
                </a:solidFill>
                <a:cs typeface="Arial" pitchFamily="34" charset="0"/>
              </a:rPr>
              <a:t> </a:t>
            </a:r>
            <a:r>
              <a:rPr lang="nb-NO" sz="1200" baseline="0" dirty="0" err="1">
                <a:solidFill>
                  <a:prstClr val="black"/>
                </a:solidFill>
                <a:cs typeface="Arial" pitchFamily="34" charset="0"/>
              </a:rPr>
              <a:t>how</a:t>
            </a:r>
            <a:r>
              <a:rPr lang="nb-NO" sz="1200" baseline="0" dirty="0">
                <a:solidFill>
                  <a:prstClr val="black"/>
                </a:solidFill>
                <a:cs typeface="Arial" pitchFamily="34" charset="0"/>
              </a:rPr>
              <a:t> to plan </a:t>
            </a:r>
            <a:r>
              <a:rPr lang="nb-NO" sz="1200" baseline="0" dirty="0" err="1">
                <a:solidFill>
                  <a:prstClr val="black"/>
                </a:solidFill>
                <a:cs typeface="Arial" pitchFamily="34" charset="0"/>
              </a:rPr>
              <a:t>your</a:t>
            </a:r>
            <a:r>
              <a:rPr lang="nb-NO" sz="1200" baseline="0" dirty="0">
                <a:solidFill>
                  <a:prstClr val="black"/>
                </a:solidFill>
                <a:cs typeface="Arial" pitchFamily="34" charset="0"/>
              </a:rPr>
              <a:t> </a:t>
            </a:r>
            <a:r>
              <a:rPr lang="nb-NO" sz="1200" baseline="0" dirty="0" err="1">
                <a:solidFill>
                  <a:prstClr val="black"/>
                </a:solidFill>
                <a:cs typeface="Arial" pitchFamily="34" charset="0"/>
              </a:rPr>
              <a:t>own</a:t>
            </a:r>
            <a:r>
              <a:rPr lang="nb-NO" sz="1200" baseline="0" dirty="0">
                <a:solidFill>
                  <a:prstClr val="black"/>
                </a:solidFill>
                <a:cs typeface="Arial" pitchFamily="34" charset="0"/>
              </a:rPr>
              <a:t> </a:t>
            </a:r>
            <a:r>
              <a:rPr lang="nb-NO" sz="1200" baseline="0" dirty="0" err="1">
                <a:solidFill>
                  <a:prstClr val="black"/>
                </a:solidFill>
                <a:cs typeface="Arial" pitchFamily="34" charset="0"/>
              </a:rPr>
              <a:t>experiments</a:t>
            </a:r>
            <a:r>
              <a:rPr lang="nb-NO" sz="1200" baseline="0" dirty="0">
                <a:solidFill>
                  <a:prstClr val="black"/>
                </a:solidFill>
                <a:cs typeface="Arial" pitchFamily="34" charset="0"/>
              </a:rPr>
              <a:t> and </a:t>
            </a:r>
            <a:r>
              <a:rPr lang="nb-NO" sz="1200" baseline="0" dirty="0" err="1">
                <a:solidFill>
                  <a:prstClr val="black"/>
                </a:solidFill>
                <a:cs typeface="Arial" pitchFamily="34" charset="0"/>
              </a:rPr>
              <a:t>might</a:t>
            </a:r>
            <a:r>
              <a:rPr lang="nb-NO" sz="1200" baseline="0" dirty="0">
                <a:solidFill>
                  <a:prstClr val="black"/>
                </a:solidFill>
                <a:cs typeface="Arial" pitchFamily="34" charset="0"/>
              </a:rPr>
              <a:t> </a:t>
            </a:r>
            <a:r>
              <a:rPr lang="nb-NO" sz="1200" baseline="0" dirty="0" err="1">
                <a:solidFill>
                  <a:prstClr val="black"/>
                </a:solidFill>
                <a:cs typeface="Arial" pitchFamily="34" charset="0"/>
              </a:rPr>
              <a:t>allow</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to plan and </a:t>
            </a:r>
            <a:r>
              <a:rPr lang="nb-NO" sz="1200" baseline="0" dirty="0" err="1">
                <a:solidFill>
                  <a:prstClr val="black"/>
                </a:solidFill>
                <a:cs typeface="Arial" pitchFamily="34" charset="0"/>
              </a:rPr>
              <a:t>improve</a:t>
            </a:r>
            <a:r>
              <a:rPr lang="nb-NO" sz="1200" baseline="0" dirty="0">
                <a:solidFill>
                  <a:prstClr val="black"/>
                </a:solidFill>
                <a:cs typeface="Arial" pitchFamily="34" charset="0"/>
              </a:rPr>
              <a:t> </a:t>
            </a:r>
            <a:r>
              <a:rPr lang="nb-NO" sz="1200" baseline="0" dirty="0" err="1">
                <a:solidFill>
                  <a:prstClr val="black"/>
                </a:solidFill>
                <a:cs typeface="Arial" pitchFamily="34" charset="0"/>
              </a:rPr>
              <a:t>your</a:t>
            </a:r>
            <a:r>
              <a:rPr lang="nb-NO" sz="1200" baseline="0" dirty="0">
                <a:solidFill>
                  <a:prstClr val="black"/>
                </a:solidFill>
                <a:cs typeface="Arial" pitchFamily="34" charset="0"/>
              </a:rPr>
              <a:t> </a:t>
            </a:r>
            <a:r>
              <a:rPr lang="nb-NO" sz="1200" baseline="0" dirty="0" err="1">
                <a:solidFill>
                  <a:prstClr val="black"/>
                </a:solidFill>
                <a:cs typeface="Arial" pitchFamily="34" charset="0"/>
              </a:rPr>
              <a:t>methodology</a:t>
            </a:r>
            <a:r>
              <a:rPr lang="nb-NO" sz="1200" baseline="0" dirty="0">
                <a:solidFill>
                  <a:prstClr val="black"/>
                </a:solidFill>
                <a:cs typeface="Arial" pitchFamily="34" charset="0"/>
              </a:rPr>
              <a:t>. Things to </a:t>
            </a:r>
            <a:r>
              <a:rPr lang="nb-NO" sz="1200" baseline="0" dirty="0" err="1">
                <a:solidFill>
                  <a:prstClr val="black"/>
                </a:solidFill>
                <a:cs typeface="Arial" pitchFamily="34" charset="0"/>
              </a:rPr>
              <a:t>keep</a:t>
            </a:r>
            <a:r>
              <a:rPr lang="nb-NO" sz="1200" baseline="0" dirty="0">
                <a:solidFill>
                  <a:prstClr val="black"/>
                </a:solidFill>
                <a:cs typeface="Arial" pitchFamily="34" charset="0"/>
              </a:rPr>
              <a:t> in </a:t>
            </a:r>
            <a:r>
              <a:rPr lang="nb-NO" sz="1200" baseline="0" dirty="0" err="1">
                <a:solidFill>
                  <a:prstClr val="black"/>
                </a:solidFill>
                <a:cs typeface="Arial" pitchFamily="34" charset="0"/>
              </a:rPr>
              <a:t>mind</a:t>
            </a:r>
            <a:r>
              <a:rPr lang="nb-NO" sz="1200" baseline="0" dirty="0">
                <a:solidFill>
                  <a:prstClr val="black"/>
                </a:solidFill>
                <a:cs typeface="Arial" pitchFamily="34" charset="0"/>
              </a:rPr>
              <a:t> </a:t>
            </a:r>
            <a:r>
              <a:rPr lang="nb-NO" sz="1200" baseline="0" dirty="0" err="1">
                <a:solidFill>
                  <a:prstClr val="black"/>
                </a:solidFill>
                <a:cs typeface="Arial" pitchFamily="34" charset="0"/>
              </a:rPr>
              <a:t>when</a:t>
            </a:r>
            <a:r>
              <a:rPr lang="nb-NO" sz="1200" baseline="0" dirty="0">
                <a:solidFill>
                  <a:prstClr val="black"/>
                </a:solidFill>
                <a:cs typeface="Arial" pitchFamily="34" charset="0"/>
              </a:rPr>
              <a:t> </a:t>
            </a:r>
            <a:r>
              <a:rPr lang="nb-NO" sz="1200" baseline="0" dirty="0" err="1">
                <a:solidFill>
                  <a:prstClr val="black"/>
                </a:solidFill>
                <a:cs typeface="Arial" pitchFamily="34" charset="0"/>
              </a:rPr>
              <a:t>writing</a:t>
            </a:r>
            <a:r>
              <a:rPr lang="nb-NO" sz="1200" baseline="0" dirty="0">
                <a:solidFill>
                  <a:prstClr val="black"/>
                </a:solidFill>
                <a:cs typeface="Arial" pitchFamily="34" charset="0"/>
              </a:rPr>
              <a:t> a DMP: </a:t>
            </a:r>
          </a:p>
          <a:p>
            <a:pPr marL="342900" indent="-342900">
              <a:buFont typeface="Arial" panose="020B0604020202020204" pitchFamily="34" charset="0"/>
              <a:buChar char="•"/>
            </a:pPr>
            <a:r>
              <a:rPr lang="nb-NO" sz="1200" dirty="0">
                <a:solidFill>
                  <a:prstClr val="black"/>
                </a:solidFill>
                <a:cs typeface="Arial" pitchFamily="34" charset="0"/>
              </a:rPr>
              <a:t>Are </a:t>
            </a:r>
            <a:r>
              <a:rPr lang="nb-NO" sz="1200" dirty="0" err="1">
                <a:solidFill>
                  <a:prstClr val="black"/>
                </a:solidFill>
                <a:cs typeface="Arial" pitchFamily="34" charset="0"/>
              </a:rPr>
              <a:t>there</a:t>
            </a:r>
            <a:r>
              <a:rPr lang="nb-NO" sz="1200" dirty="0">
                <a:solidFill>
                  <a:prstClr val="black"/>
                </a:solidFill>
                <a:cs typeface="Arial" pitchFamily="34" charset="0"/>
              </a:rPr>
              <a:t> data in </a:t>
            </a:r>
            <a:r>
              <a:rPr lang="nb-NO" sz="1200" dirty="0" err="1">
                <a:solidFill>
                  <a:prstClr val="black"/>
                </a:solidFill>
                <a:cs typeface="Arial" pitchFamily="34" charset="0"/>
              </a:rPr>
              <a:t>this</a:t>
            </a:r>
            <a:r>
              <a:rPr lang="nb-NO" sz="1200" dirty="0">
                <a:solidFill>
                  <a:prstClr val="black"/>
                </a:solidFill>
                <a:cs typeface="Arial" pitchFamily="34" charset="0"/>
              </a:rPr>
              <a:t> </a:t>
            </a:r>
            <a:r>
              <a:rPr lang="nb-NO" sz="1200" dirty="0" err="1">
                <a:solidFill>
                  <a:prstClr val="black"/>
                </a:solidFill>
                <a:cs typeface="Arial" pitchFamily="34" charset="0"/>
              </a:rPr>
              <a:t>subject</a:t>
            </a:r>
            <a:r>
              <a:rPr lang="nb-NO" sz="1200" dirty="0">
                <a:solidFill>
                  <a:prstClr val="black"/>
                </a:solidFill>
                <a:cs typeface="Arial" pitchFamily="34" charset="0"/>
              </a:rPr>
              <a:t> </a:t>
            </a:r>
            <a:r>
              <a:rPr lang="nb-NO" sz="1200" dirty="0" err="1">
                <a:solidFill>
                  <a:prstClr val="black"/>
                </a:solidFill>
                <a:cs typeface="Arial" pitchFamily="34" charset="0"/>
              </a:rPr>
              <a:t>already</a:t>
            </a:r>
            <a:r>
              <a:rPr lang="nb-NO" sz="1200" dirty="0">
                <a:solidFill>
                  <a:prstClr val="black"/>
                </a:solidFill>
                <a:cs typeface="Arial" pitchFamily="34" charset="0"/>
              </a:rPr>
              <a:t> and </a:t>
            </a:r>
            <a:r>
              <a:rPr lang="nb-NO" sz="1200" dirty="0" err="1">
                <a:solidFill>
                  <a:prstClr val="black"/>
                </a:solidFill>
                <a:cs typeface="Arial" pitchFamily="34" charset="0"/>
              </a:rPr>
              <a:t>what</a:t>
            </a:r>
            <a:r>
              <a:rPr lang="nb-NO" sz="1200" dirty="0">
                <a:solidFill>
                  <a:prstClr val="black"/>
                </a:solidFill>
                <a:cs typeface="Arial" pitchFamily="34" charset="0"/>
              </a:rPr>
              <a:t> </a:t>
            </a:r>
            <a:r>
              <a:rPr lang="nb-NO" sz="1200" dirty="0" err="1">
                <a:solidFill>
                  <a:prstClr val="black"/>
                </a:solidFill>
                <a:cs typeface="Arial" pitchFamily="34" charset="0"/>
              </a:rPr>
              <a:t>are</a:t>
            </a:r>
            <a:r>
              <a:rPr lang="nb-NO" sz="1200" dirty="0">
                <a:solidFill>
                  <a:prstClr val="black"/>
                </a:solidFill>
                <a:cs typeface="Arial" pitchFamily="34" charset="0"/>
              </a:rPr>
              <a:t> </a:t>
            </a:r>
            <a:r>
              <a:rPr lang="nb-NO" sz="1200" dirty="0" err="1">
                <a:solidFill>
                  <a:prstClr val="black"/>
                </a:solidFill>
                <a:cs typeface="Arial" pitchFamily="34" charset="0"/>
              </a:rPr>
              <a:t>the</a:t>
            </a:r>
            <a:r>
              <a:rPr lang="nb-NO" sz="1200" dirty="0">
                <a:solidFill>
                  <a:prstClr val="black"/>
                </a:solidFill>
                <a:cs typeface="Arial" pitchFamily="34" charset="0"/>
              </a:rPr>
              <a:t> </a:t>
            </a:r>
            <a:r>
              <a:rPr lang="nb-NO" sz="1200" dirty="0" err="1">
                <a:solidFill>
                  <a:prstClr val="black"/>
                </a:solidFill>
                <a:cs typeface="Arial" pitchFamily="34" charset="0"/>
              </a:rPr>
              <a:t>possibilities</a:t>
            </a:r>
            <a:r>
              <a:rPr lang="nb-NO" sz="1200" dirty="0">
                <a:solidFill>
                  <a:prstClr val="black"/>
                </a:solidFill>
                <a:cs typeface="Arial" pitchFamily="34" charset="0"/>
              </a:rPr>
              <a:t> for </a:t>
            </a:r>
            <a:r>
              <a:rPr lang="nb-NO" sz="1200" dirty="0" err="1">
                <a:solidFill>
                  <a:prstClr val="black"/>
                </a:solidFill>
                <a:cs typeface="Arial" pitchFamily="34" charset="0"/>
              </a:rPr>
              <a:t>reuse</a:t>
            </a:r>
            <a:r>
              <a:rPr lang="nb-NO" sz="1200" dirty="0">
                <a:solidFill>
                  <a:prstClr val="black"/>
                </a:solidFill>
                <a:cs typeface="Arial" pitchFamily="34" charset="0"/>
              </a:rPr>
              <a:t>?</a:t>
            </a:r>
          </a:p>
          <a:p>
            <a:pPr marL="800100" lvl="1" indent="-342900">
              <a:buFont typeface="Arial" panose="020B0604020202020204" pitchFamily="34" charset="0"/>
              <a:buChar char="•"/>
            </a:pPr>
            <a:r>
              <a:rPr lang="nb-NO" sz="1200" dirty="0">
                <a:solidFill>
                  <a:prstClr val="black"/>
                </a:solidFill>
                <a:cs typeface="Arial" pitchFamily="34" charset="0"/>
              </a:rPr>
              <a:t>Your </a:t>
            </a:r>
            <a:r>
              <a:rPr lang="nb-NO" sz="1200" dirty="0" err="1">
                <a:solidFill>
                  <a:prstClr val="black"/>
                </a:solidFill>
                <a:cs typeface="Arial" pitchFamily="34" charset="0"/>
              </a:rPr>
              <a:t>own</a:t>
            </a:r>
            <a:r>
              <a:rPr lang="nb-NO" sz="1200" dirty="0">
                <a:solidFill>
                  <a:prstClr val="black"/>
                </a:solidFill>
                <a:cs typeface="Arial" pitchFamily="34" charset="0"/>
              </a:rPr>
              <a:t> data, data from </a:t>
            </a:r>
            <a:r>
              <a:rPr lang="nb-NO" sz="1200" dirty="0" err="1">
                <a:solidFill>
                  <a:prstClr val="black"/>
                </a:solidFill>
                <a:cs typeface="Arial" pitchFamily="34" charset="0"/>
              </a:rPr>
              <a:t>within</a:t>
            </a:r>
            <a:r>
              <a:rPr lang="nb-NO" sz="1200" dirty="0">
                <a:solidFill>
                  <a:prstClr val="black"/>
                </a:solidFill>
                <a:cs typeface="Arial" pitchFamily="34" charset="0"/>
              </a:rPr>
              <a:t> </a:t>
            </a:r>
            <a:r>
              <a:rPr lang="nb-NO" sz="1200" dirty="0" err="1">
                <a:solidFill>
                  <a:prstClr val="black"/>
                </a:solidFill>
                <a:cs typeface="Arial" pitchFamily="34" charset="0"/>
              </a:rPr>
              <a:t>your</a:t>
            </a:r>
            <a:r>
              <a:rPr lang="nb-NO" sz="1200" dirty="0">
                <a:solidFill>
                  <a:prstClr val="black"/>
                </a:solidFill>
                <a:cs typeface="Arial" pitchFamily="34" charset="0"/>
              </a:rPr>
              <a:t> </a:t>
            </a:r>
            <a:r>
              <a:rPr lang="nb-NO" sz="1200" dirty="0" err="1">
                <a:solidFill>
                  <a:prstClr val="black"/>
                </a:solidFill>
                <a:cs typeface="Arial" pitchFamily="34" charset="0"/>
              </a:rPr>
              <a:t>research</a:t>
            </a:r>
            <a:r>
              <a:rPr lang="nb-NO" sz="1200" baseline="0" dirty="0">
                <a:solidFill>
                  <a:prstClr val="black"/>
                </a:solidFill>
                <a:cs typeface="Arial" pitchFamily="34" charset="0"/>
              </a:rPr>
              <a:t> </a:t>
            </a:r>
            <a:r>
              <a:rPr lang="nb-NO" sz="1200" baseline="0" dirty="0" err="1">
                <a:solidFill>
                  <a:prstClr val="black"/>
                </a:solidFill>
                <a:cs typeface="Arial" pitchFamily="34" charset="0"/>
              </a:rPr>
              <a:t>group</a:t>
            </a:r>
            <a:r>
              <a:rPr lang="nb-NO" sz="1200" baseline="0" dirty="0">
                <a:solidFill>
                  <a:prstClr val="black"/>
                </a:solidFill>
                <a:cs typeface="Arial" pitchFamily="34" charset="0"/>
              </a:rPr>
              <a:t> or </a:t>
            </a:r>
            <a:r>
              <a:rPr lang="nb-NO" sz="1200" baseline="0" dirty="0" err="1">
                <a:solidFill>
                  <a:prstClr val="black"/>
                </a:solidFill>
                <a:cs typeface="Arial" pitchFamily="34" charset="0"/>
              </a:rPr>
              <a:t>network</a:t>
            </a:r>
            <a:r>
              <a:rPr lang="nb-NO" sz="1200" baseline="0" dirty="0">
                <a:solidFill>
                  <a:prstClr val="black"/>
                </a:solidFill>
                <a:cs typeface="Arial" pitchFamily="34" charset="0"/>
              </a:rPr>
              <a:t>, or data</a:t>
            </a:r>
            <a:r>
              <a:rPr lang="nb-NO" sz="1200" dirty="0">
                <a:solidFill>
                  <a:prstClr val="black"/>
                </a:solidFill>
                <a:cs typeface="Arial" pitchFamily="34" charset="0"/>
              </a:rPr>
              <a:t> </a:t>
            </a:r>
            <a:r>
              <a:rPr lang="nb-NO" sz="1200" dirty="0" err="1">
                <a:solidFill>
                  <a:prstClr val="black"/>
                </a:solidFill>
                <a:cs typeface="Arial" pitchFamily="34" charset="0"/>
              </a:rPr>
              <a:t>archived</a:t>
            </a:r>
            <a:r>
              <a:rPr lang="nb-NO" sz="1200" dirty="0">
                <a:solidFill>
                  <a:prstClr val="black"/>
                </a:solidFill>
                <a:cs typeface="Arial" pitchFamily="34" charset="0"/>
              </a:rPr>
              <a:t> in a </a:t>
            </a:r>
            <a:r>
              <a:rPr lang="nb-NO" sz="1200" dirty="0" err="1">
                <a:solidFill>
                  <a:prstClr val="black"/>
                </a:solidFill>
                <a:cs typeface="Arial" pitchFamily="34" charset="0"/>
              </a:rPr>
              <a:t>repository</a:t>
            </a:r>
            <a:endParaRPr lang="nb-NO" sz="1200" dirty="0">
              <a:solidFill>
                <a:prstClr val="black"/>
              </a:solidFill>
              <a:cs typeface="Arial" pitchFamily="34" charset="0"/>
            </a:endParaRPr>
          </a:p>
          <a:p>
            <a:endParaRPr lang="nb-NO" sz="1200" dirty="0"/>
          </a:p>
        </p:txBody>
      </p:sp>
      <p:sp>
        <p:nvSpPr>
          <p:cNvPr id="4" name="Slide Number Placeholder 3"/>
          <p:cNvSpPr>
            <a:spLocks noGrp="1"/>
          </p:cNvSpPr>
          <p:nvPr>
            <p:ph type="sldNum" sz="quarter" idx="10"/>
          </p:nvPr>
        </p:nvSpPr>
        <p:spPr/>
        <p:txBody>
          <a:bodyPr/>
          <a:lstStyle/>
          <a:p>
            <a:fld id="{DF77EFDF-D5FF-4F93-A336-DEB753FB4FFC}" type="slidenum">
              <a:rPr lang="nb-NO" smtClean="0"/>
              <a:t>15</a:t>
            </a:fld>
            <a:endParaRPr lang="nb-NO"/>
          </a:p>
        </p:txBody>
      </p:sp>
    </p:spTree>
    <p:extLst>
      <p:ext uri="{BB962C8B-B14F-4D97-AF65-F5344CB8AC3E}">
        <p14:creationId xmlns:p14="http://schemas.microsoft.com/office/powerpoint/2010/main" val="1744610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defTabSz="457200">
              <a:lnSpc>
                <a:spcPct val="150000"/>
              </a:lnSpc>
              <a:spcBef>
                <a:spcPct val="20000"/>
              </a:spcBef>
              <a:buFont typeface="Arial"/>
              <a:buNone/>
            </a:pPr>
            <a:r>
              <a:rPr lang="nb-NO" sz="1200" dirty="0">
                <a:solidFill>
                  <a:prstClr val="black"/>
                </a:solidFill>
                <a:cs typeface="Arial" pitchFamily="34" charset="0"/>
              </a:rPr>
              <a:t>Data </a:t>
            </a:r>
            <a:r>
              <a:rPr lang="nb-NO" sz="1200" dirty="0" err="1">
                <a:solidFill>
                  <a:prstClr val="black"/>
                </a:solidFill>
                <a:cs typeface="Arial" pitchFamily="34" charset="0"/>
              </a:rPr>
              <a:t>collection</a:t>
            </a:r>
            <a:r>
              <a:rPr lang="nb-NO" sz="1200" baseline="0" dirty="0">
                <a:solidFill>
                  <a:prstClr val="black"/>
                </a:solidFill>
                <a:cs typeface="Arial" pitchFamily="34" charset="0"/>
              </a:rPr>
              <a:t> or </a:t>
            </a:r>
            <a:r>
              <a:rPr lang="nb-NO" sz="1200" baseline="0" dirty="0" err="1">
                <a:solidFill>
                  <a:prstClr val="black"/>
                </a:solidFill>
                <a:cs typeface="Arial" pitchFamily="34" charset="0"/>
              </a:rPr>
              <a:t>generation</a:t>
            </a:r>
            <a:r>
              <a:rPr lang="nb-NO" sz="1200" baseline="0" dirty="0">
                <a:solidFill>
                  <a:prstClr val="black"/>
                </a:solidFill>
                <a:cs typeface="Arial" pitchFamily="34" charset="0"/>
              </a:rPr>
              <a:t> is </a:t>
            </a:r>
            <a:r>
              <a:rPr lang="nb-NO" sz="1200" baseline="0" dirty="0" err="1">
                <a:solidFill>
                  <a:prstClr val="black"/>
                </a:solidFill>
                <a:cs typeface="Arial" pitchFamily="34" charset="0"/>
              </a:rPr>
              <a:t>important</a:t>
            </a:r>
            <a:r>
              <a:rPr lang="nb-NO" sz="1200" baseline="0" dirty="0">
                <a:solidFill>
                  <a:prstClr val="black"/>
                </a:solidFill>
                <a:cs typeface="Arial" pitchFamily="34" charset="0"/>
              </a:rPr>
              <a:t> for </a:t>
            </a:r>
            <a:r>
              <a:rPr lang="nb-NO" sz="1200" baseline="0" dirty="0" err="1">
                <a:solidFill>
                  <a:prstClr val="black"/>
                </a:solidFill>
                <a:cs typeface="Arial" pitchFamily="34" charset="0"/>
              </a:rPr>
              <a:t>the</a:t>
            </a:r>
            <a:r>
              <a:rPr lang="nb-NO" sz="1200" baseline="0" dirty="0">
                <a:solidFill>
                  <a:prstClr val="black"/>
                </a:solidFill>
                <a:cs typeface="Arial" pitchFamily="34" charset="0"/>
              </a:rPr>
              <a:t> </a:t>
            </a:r>
            <a:r>
              <a:rPr lang="nb-NO" sz="1200" baseline="0" dirty="0" err="1">
                <a:solidFill>
                  <a:prstClr val="black"/>
                </a:solidFill>
                <a:cs typeface="Arial" pitchFamily="34" charset="0"/>
              </a:rPr>
              <a:t>quality</a:t>
            </a:r>
            <a:r>
              <a:rPr lang="nb-NO" sz="1200" baseline="0" dirty="0">
                <a:solidFill>
                  <a:prstClr val="black"/>
                </a:solidFill>
                <a:cs typeface="Arial" pitchFamily="34" charset="0"/>
              </a:rPr>
              <a:t> </a:t>
            </a:r>
            <a:r>
              <a:rPr lang="nb-NO" sz="1200" baseline="0" dirty="0" err="1">
                <a:solidFill>
                  <a:prstClr val="black"/>
                </a:solidFill>
                <a:cs typeface="Arial" pitchFamily="34" charset="0"/>
              </a:rPr>
              <a:t>of</a:t>
            </a:r>
            <a:r>
              <a:rPr lang="nb-NO" sz="1200" baseline="0" dirty="0">
                <a:solidFill>
                  <a:prstClr val="black"/>
                </a:solidFill>
                <a:cs typeface="Arial" pitchFamily="34" charset="0"/>
              </a:rPr>
              <a:t> </a:t>
            </a:r>
            <a:r>
              <a:rPr lang="nb-NO" sz="1200" baseline="0" dirty="0" err="1">
                <a:solidFill>
                  <a:prstClr val="black"/>
                </a:solidFill>
                <a:cs typeface="Arial" pitchFamily="34" charset="0"/>
              </a:rPr>
              <a:t>your</a:t>
            </a:r>
            <a:r>
              <a:rPr lang="nb-NO" sz="1200" baseline="0" dirty="0">
                <a:solidFill>
                  <a:prstClr val="black"/>
                </a:solidFill>
                <a:cs typeface="Arial" pitchFamily="34" charset="0"/>
              </a:rPr>
              <a:t> </a:t>
            </a:r>
            <a:r>
              <a:rPr lang="nb-NO" sz="1200" baseline="0" dirty="0" err="1">
                <a:solidFill>
                  <a:prstClr val="black"/>
                </a:solidFill>
                <a:cs typeface="Arial" pitchFamily="34" charset="0"/>
              </a:rPr>
              <a:t>research</a:t>
            </a:r>
            <a:r>
              <a:rPr lang="nb-NO" sz="1200" baseline="0" dirty="0">
                <a:solidFill>
                  <a:prstClr val="black"/>
                </a:solidFill>
                <a:cs typeface="Arial" pitchFamily="34" charset="0"/>
              </a:rPr>
              <a:t>. It is </a:t>
            </a:r>
            <a:r>
              <a:rPr lang="nb-NO" sz="1200" baseline="0" dirty="0" err="1">
                <a:solidFill>
                  <a:prstClr val="black"/>
                </a:solidFill>
                <a:cs typeface="Arial" pitchFamily="34" charset="0"/>
              </a:rPr>
              <a:t>also</a:t>
            </a:r>
            <a:r>
              <a:rPr lang="nb-NO" sz="1200" baseline="0" dirty="0">
                <a:solidFill>
                  <a:prstClr val="black"/>
                </a:solidFill>
                <a:cs typeface="Arial" pitchFamily="34" charset="0"/>
              </a:rPr>
              <a:t> time </a:t>
            </a:r>
            <a:r>
              <a:rPr lang="nb-NO" sz="1200" baseline="0" dirty="0" err="1">
                <a:solidFill>
                  <a:prstClr val="black"/>
                </a:solidFill>
                <a:cs typeface="Arial" pitchFamily="34" charset="0"/>
              </a:rPr>
              <a:t>consuming</a:t>
            </a:r>
            <a:r>
              <a:rPr lang="nb-NO" sz="1200" baseline="0" dirty="0">
                <a:solidFill>
                  <a:prstClr val="black"/>
                </a:solidFill>
                <a:cs typeface="Arial" pitchFamily="34" charset="0"/>
              </a:rPr>
              <a:t> and </a:t>
            </a:r>
            <a:r>
              <a:rPr lang="nb-NO" sz="1200" baseline="0" dirty="0" err="1">
                <a:solidFill>
                  <a:prstClr val="black"/>
                </a:solidFill>
                <a:cs typeface="Arial" pitchFamily="34" charset="0"/>
              </a:rPr>
              <a:t>often</a:t>
            </a:r>
            <a:r>
              <a:rPr lang="nb-NO" sz="1200" baseline="0" dirty="0">
                <a:solidFill>
                  <a:prstClr val="black"/>
                </a:solidFill>
                <a:cs typeface="Arial" pitchFamily="34" charset="0"/>
              </a:rPr>
              <a:t> </a:t>
            </a:r>
            <a:r>
              <a:rPr lang="nb-NO" sz="1200" baseline="0" dirty="0" err="1">
                <a:solidFill>
                  <a:prstClr val="black"/>
                </a:solidFill>
                <a:cs typeface="Arial" pitchFamily="34" charset="0"/>
              </a:rPr>
              <a:t>expensive</a:t>
            </a:r>
            <a:r>
              <a:rPr lang="nb-NO" sz="1200" baseline="0" dirty="0">
                <a:solidFill>
                  <a:prstClr val="black"/>
                </a:solidFill>
                <a:cs typeface="Arial" pitchFamily="34" charset="0"/>
              </a:rPr>
              <a:t>. It is </a:t>
            </a:r>
            <a:r>
              <a:rPr lang="nb-NO" sz="1200" baseline="0" dirty="0" err="1">
                <a:solidFill>
                  <a:prstClr val="black"/>
                </a:solidFill>
                <a:cs typeface="Arial" pitchFamily="34" charset="0"/>
              </a:rPr>
              <a:t>therefore</a:t>
            </a:r>
            <a:r>
              <a:rPr lang="nb-NO" sz="1200" baseline="0" dirty="0">
                <a:solidFill>
                  <a:prstClr val="black"/>
                </a:solidFill>
                <a:cs typeface="Arial" pitchFamily="34" charset="0"/>
              </a:rPr>
              <a:t> </a:t>
            </a:r>
            <a:r>
              <a:rPr lang="nb-NO" sz="1200" baseline="0" dirty="0" err="1">
                <a:solidFill>
                  <a:prstClr val="black"/>
                </a:solidFill>
                <a:cs typeface="Arial" pitchFamily="34" charset="0"/>
              </a:rPr>
              <a:t>important</a:t>
            </a:r>
            <a:r>
              <a:rPr lang="nb-NO" sz="1200" baseline="0" dirty="0">
                <a:solidFill>
                  <a:prstClr val="black"/>
                </a:solidFill>
                <a:cs typeface="Arial" pitchFamily="34" charset="0"/>
              </a:rPr>
              <a:t> </a:t>
            </a:r>
            <a:r>
              <a:rPr lang="nb-NO" sz="1200" baseline="0" dirty="0" err="1">
                <a:solidFill>
                  <a:prstClr val="black"/>
                </a:solidFill>
                <a:cs typeface="Arial" pitchFamily="34" charset="0"/>
              </a:rPr>
              <a:t>that</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plan </a:t>
            </a:r>
            <a:r>
              <a:rPr lang="nb-NO" sz="1200" baseline="0" dirty="0" err="1">
                <a:solidFill>
                  <a:prstClr val="black"/>
                </a:solidFill>
                <a:cs typeface="Arial" pitchFamily="34" charset="0"/>
              </a:rPr>
              <a:t>accurately</a:t>
            </a:r>
            <a:r>
              <a:rPr lang="nb-NO" sz="1200" baseline="0" dirty="0">
                <a:solidFill>
                  <a:prstClr val="black"/>
                </a:solidFill>
                <a:cs typeface="Arial" pitchFamily="34" charset="0"/>
              </a:rPr>
              <a:t>. Things to </a:t>
            </a:r>
            <a:r>
              <a:rPr lang="nb-NO" sz="1200" baseline="0" dirty="0" err="1">
                <a:solidFill>
                  <a:prstClr val="black"/>
                </a:solidFill>
                <a:cs typeface="Arial" pitchFamily="34" charset="0"/>
              </a:rPr>
              <a:t>keep</a:t>
            </a:r>
            <a:r>
              <a:rPr lang="nb-NO" sz="1200" baseline="0" dirty="0">
                <a:solidFill>
                  <a:prstClr val="black"/>
                </a:solidFill>
                <a:cs typeface="Arial" pitchFamily="34" charset="0"/>
              </a:rPr>
              <a:t> in </a:t>
            </a:r>
            <a:r>
              <a:rPr lang="nb-NO" sz="1200" baseline="0" dirty="0" err="1">
                <a:solidFill>
                  <a:prstClr val="black"/>
                </a:solidFill>
                <a:cs typeface="Arial" pitchFamily="34" charset="0"/>
              </a:rPr>
              <a:t>mind</a:t>
            </a:r>
            <a:r>
              <a:rPr lang="nb-NO" sz="1200" baseline="0" dirty="0">
                <a:solidFill>
                  <a:prstClr val="black"/>
                </a:solidFill>
                <a:cs typeface="Arial" pitchFamily="34" charset="0"/>
              </a:rPr>
              <a:t> </a:t>
            </a:r>
            <a:r>
              <a:rPr lang="nb-NO" sz="1200" baseline="0" dirty="0" err="1">
                <a:solidFill>
                  <a:prstClr val="black"/>
                </a:solidFill>
                <a:cs typeface="Arial" pitchFamily="34" charset="0"/>
              </a:rPr>
              <a:t>when</a:t>
            </a:r>
            <a:r>
              <a:rPr lang="nb-NO" sz="1200" baseline="0" dirty="0">
                <a:solidFill>
                  <a:prstClr val="black"/>
                </a:solidFill>
                <a:cs typeface="Arial" pitchFamily="34" charset="0"/>
              </a:rPr>
              <a:t> </a:t>
            </a:r>
            <a:r>
              <a:rPr lang="nb-NO" sz="1200" baseline="0" dirty="0" err="1">
                <a:solidFill>
                  <a:prstClr val="black"/>
                </a:solidFill>
                <a:cs typeface="Arial" pitchFamily="34" charset="0"/>
              </a:rPr>
              <a:t>writing</a:t>
            </a:r>
            <a:r>
              <a:rPr lang="nb-NO" sz="1200" baseline="0" dirty="0">
                <a:solidFill>
                  <a:prstClr val="black"/>
                </a:solidFill>
                <a:cs typeface="Arial" pitchFamily="34" charset="0"/>
              </a:rPr>
              <a:t> a DMP: </a:t>
            </a:r>
            <a:endParaRPr lang="nb-NO" sz="1200" dirty="0">
              <a:solidFill>
                <a:prstClr val="black"/>
              </a:solidFill>
              <a:cs typeface="Arial" pitchFamily="34" charset="0"/>
            </a:endParaRPr>
          </a:p>
        </p:txBody>
      </p:sp>
      <p:sp>
        <p:nvSpPr>
          <p:cNvPr id="4" name="Slide Number Placeholder 3"/>
          <p:cNvSpPr>
            <a:spLocks noGrp="1"/>
          </p:cNvSpPr>
          <p:nvPr>
            <p:ph type="sldNum" sz="quarter" idx="10"/>
          </p:nvPr>
        </p:nvSpPr>
        <p:spPr/>
        <p:txBody>
          <a:bodyPr/>
          <a:lstStyle/>
          <a:p>
            <a:fld id="{DF77EFDF-D5FF-4F93-A336-DEB753FB4FFC}" type="slidenum">
              <a:rPr lang="nb-NO" smtClean="0"/>
              <a:t>16</a:t>
            </a:fld>
            <a:endParaRPr lang="nb-NO"/>
          </a:p>
        </p:txBody>
      </p:sp>
    </p:spTree>
    <p:extLst>
      <p:ext uri="{BB962C8B-B14F-4D97-AF65-F5344CB8AC3E}">
        <p14:creationId xmlns:p14="http://schemas.microsoft.com/office/powerpoint/2010/main" val="3563008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b-NO" dirty="0" err="1"/>
              <a:t>When</a:t>
            </a:r>
            <a:r>
              <a:rPr lang="nb-NO" dirty="0"/>
              <a:t> </a:t>
            </a:r>
            <a:r>
              <a:rPr lang="nb-NO" dirty="0" err="1"/>
              <a:t>you</a:t>
            </a:r>
            <a:r>
              <a:rPr lang="nb-NO" dirty="0"/>
              <a:t> </a:t>
            </a:r>
            <a:r>
              <a:rPr lang="nb-NO" dirty="0" err="1"/>
              <a:t>are</a:t>
            </a:r>
            <a:r>
              <a:rPr lang="nb-NO" baseline="0" dirty="0"/>
              <a:t> </a:t>
            </a:r>
            <a:r>
              <a:rPr lang="nb-NO" baseline="0" dirty="0" err="1"/>
              <a:t>collecting</a:t>
            </a:r>
            <a:r>
              <a:rPr lang="nb-NO" baseline="0" dirty="0"/>
              <a:t> data, it is </a:t>
            </a:r>
            <a:r>
              <a:rPr lang="nb-NO" baseline="0" dirty="0" err="1"/>
              <a:t>important</a:t>
            </a:r>
            <a:r>
              <a:rPr lang="nb-NO" baseline="0" dirty="0"/>
              <a:t> to store it in a safe and </a:t>
            </a:r>
            <a:r>
              <a:rPr lang="nb-NO" baseline="0" dirty="0" err="1"/>
              <a:t>secure</a:t>
            </a:r>
            <a:r>
              <a:rPr lang="nb-NO" baseline="0" dirty="0"/>
              <a:t> </a:t>
            </a:r>
            <a:r>
              <a:rPr lang="nb-NO" baseline="0" dirty="0" err="1"/>
              <a:t>way</a:t>
            </a:r>
            <a:r>
              <a:rPr lang="nb-NO" baseline="0" dirty="0"/>
              <a:t> to </a:t>
            </a:r>
            <a:r>
              <a:rPr lang="nb-NO" baseline="0" dirty="0" err="1"/>
              <a:t>prevent</a:t>
            </a:r>
            <a:r>
              <a:rPr lang="nb-NO" baseline="0" dirty="0"/>
              <a:t> data loss. </a:t>
            </a:r>
            <a:r>
              <a:rPr lang="nb-NO" baseline="0" dirty="0">
                <a:solidFill>
                  <a:prstClr val="black"/>
                </a:solidFill>
                <a:cs typeface="Arial" pitchFamily="34" charset="0"/>
              </a:rPr>
              <a:t>Things to </a:t>
            </a:r>
            <a:r>
              <a:rPr lang="nb-NO" baseline="0" dirty="0" err="1">
                <a:solidFill>
                  <a:prstClr val="black"/>
                </a:solidFill>
                <a:cs typeface="Arial" pitchFamily="34" charset="0"/>
              </a:rPr>
              <a:t>keep</a:t>
            </a:r>
            <a:r>
              <a:rPr lang="nb-NO" baseline="0" dirty="0">
                <a:solidFill>
                  <a:prstClr val="black"/>
                </a:solidFill>
                <a:cs typeface="Arial" pitchFamily="34" charset="0"/>
              </a:rPr>
              <a:t> in </a:t>
            </a:r>
            <a:r>
              <a:rPr lang="nb-NO" baseline="0" dirty="0" err="1">
                <a:solidFill>
                  <a:prstClr val="black"/>
                </a:solidFill>
                <a:cs typeface="Arial" pitchFamily="34" charset="0"/>
              </a:rPr>
              <a:t>mind</a:t>
            </a:r>
            <a:r>
              <a:rPr lang="nb-NO" baseline="0" dirty="0">
                <a:solidFill>
                  <a:prstClr val="black"/>
                </a:solidFill>
                <a:cs typeface="Arial" pitchFamily="34" charset="0"/>
              </a:rPr>
              <a:t> </a:t>
            </a:r>
            <a:r>
              <a:rPr lang="nb-NO" baseline="0" dirty="0" err="1">
                <a:solidFill>
                  <a:prstClr val="black"/>
                </a:solidFill>
                <a:cs typeface="Arial" pitchFamily="34" charset="0"/>
              </a:rPr>
              <a:t>when</a:t>
            </a:r>
            <a:r>
              <a:rPr lang="nb-NO" baseline="0" dirty="0">
                <a:solidFill>
                  <a:prstClr val="black"/>
                </a:solidFill>
                <a:cs typeface="Arial" pitchFamily="34" charset="0"/>
              </a:rPr>
              <a:t> </a:t>
            </a:r>
            <a:r>
              <a:rPr lang="nb-NO" baseline="0" dirty="0" err="1">
                <a:solidFill>
                  <a:prstClr val="black"/>
                </a:solidFill>
                <a:cs typeface="Arial" pitchFamily="34" charset="0"/>
              </a:rPr>
              <a:t>writing</a:t>
            </a:r>
            <a:r>
              <a:rPr lang="nb-NO" baseline="0" dirty="0">
                <a:solidFill>
                  <a:prstClr val="black"/>
                </a:solidFill>
                <a:cs typeface="Arial" pitchFamily="34" charset="0"/>
              </a:rPr>
              <a:t> a DMP: </a:t>
            </a:r>
          </a:p>
          <a:p>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17</a:t>
            </a:fld>
            <a:endParaRPr lang="nb-NO"/>
          </a:p>
        </p:txBody>
      </p:sp>
    </p:spTree>
    <p:extLst>
      <p:ext uri="{BB962C8B-B14F-4D97-AF65-F5344CB8AC3E}">
        <p14:creationId xmlns:p14="http://schemas.microsoft.com/office/powerpoint/2010/main" val="3665528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defTabSz="457200">
              <a:lnSpc>
                <a:spcPct val="100000"/>
              </a:lnSpc>
              <a:spcBef>
                <a:spcPct val="20000"/>
              </a:spcBef>
              <a:buFont typeface="Arial"/>
              <a:buChar char="•"/>
            </a:pPr>
            <a:r>
              <a:rPr lang="en-US" sz="1200" dirty="0">
                <a:solidFill>
                  <a:prstClr val="black"/>
                </a:solidFill>
                <a:cs typeface="Arial" pitchFamily="34" charset="0"/>
              </a:rPr>
              <a:t>How will the data be safely transferred from the field to the main storage facility?</a:t>
            </a:r>
          </a:p>
          <a:p>
            <a:pPr marL="800100" lvl="1" indent="-342900" defTabSz="457200">
              <a:lnSpc>
                <a:spcPct val="100000"/>
              </a:lnSpc>
              <a:spcBef>
                <a:spcPct val="20000"/>
              </a:spcBef>
              <a:buFont typeface="Arial"/>
              <a:buChar char="•"/>
            </a:pPr>
            <a:r>
              <a:rPr lang="nb-NO" sz="1200" dirty="0">
                <a:solidFill>
                  <a:prstClr val="black"/>
                </a:solidFill>
                <a:cs typeface="Arial" pitchFamily="34" charset="0"/>
              </a:rPr>
              <a:t>Do </a:t>
            </a:r>
            <a:r>
              <a:rPr lang="nb-NO" sz="1200" dirty="0" err="1">
                <a:solidFill>
                  <a:prstClr val="black"/>
                </a:solidFill>
                <a:cs typeface="Arial" pitchFamily="34" charset="0"/>
              </a:rPr>
              <a:t>you</a:t>
            </a:r>
            <a:r>
              <a:rPr lang="nb-NO" sz="1200" dirty="0">
                <a:solidFill>
                  <a:prstClr val="black"/>
                </a:solidFill>
                <a:cs typeface="Arial" pitchFamily="34" charset="0"/>
              </a:rPr>
              <a:t> have </a:t>
            </a:r>
            <a:r>
              <a:rPr lang="nb-NO" sz="1200" dirty="0" err="1">
                <a:solidFill>
                  <a:prstClr val="black"/>
                </a:solidFill>
                <a:cs typeface="Arial" pitchFamily="34" charset="0"/>
              </a:rPr>
              <a:t>sufficient</a:t>
            </a:r>
            <a:r>
              <a:rPr lang="nb-NO" sz="1200" dirty="0">
                <a:solidFill>
                  <a:prstClr val="black"/>
                </a:solidFill>
                <a:cs typeface="Arial" pitchFamily="34" charset="0"/>
              </a:rPr>
              <a:t> </a:t>
            </a:r>
            <a:r>
              <a:rPr lang="nb-NO" sz="1200" dirty="0" err="1">
                <a:solidFill>
                  <a:prstClr val="black"/>
                </a:solidFill>
                <a:cs typeface="Arial" pitchFamily="34" charset="0"/>
              </a:rPr>
              <a:t>storage</a:t>
            </a:r>
            <a:r>
              <a:rPr lang="nb-NO" sz="1200" dirty="0">
                <a:solidFill>
                  <a:prstClr val="black"/>
                </a:solidFill>
                <a:cs typeface="Arial" pitchFamily="34" charset="0"/>
              </a:rPr>
              <a:t> and transfer </a:t>
            </a:r>
            <a:r>
              <a:rPr lang="nb-NO" sz="1200" dirty="0" err="1">
                <a:solidFill>
                  <a:prstClr val="black"/>
                </a:solidFill>
                <a:cs typeface="Arial" pitchFamily="34" charset="0"/>
              </a:rPr>
              <a:t>possibilities</a:t>
            </a:r>
            <a:r>
              <a:rPr lang="nb-NO" sz="1200" dirty="0">
                <a:solidFill>
                  <a:prstClr val="black"/>
                </a:solidFill>
                <a:cs typeface="Arial" pitchFamily="34" charset="0"/>
              </a:rPr>
              <a:t>?</a:t>
            </a:r>
          </a:p>
          <a:p>
            <a:pPr marL="342900" indent="-342900" defTabSz="457200">
              <a:lnSpc>
                <a:spcPct val="100000"/>
              </a:lnSpc>
              <a:spcBef>
                <a:spcPts val="1200"/>
              </a:spcBef>
              <a:buFont typeface="Arial"/>
              <a:buChar char="•"/>
            </a:pPr>
            <a:r>
              <a:rPr lang="nb-NO" sz="1200" dirty="0">
                <a:solidFill>
                  <a:prstClr val="black"/>
                </a:solidFill>
                <a:cs typeface="Arial" pitchFamily="34" charset="0"/>
              </a:rPr>
              <a:t>Are </a:t>
            </a:r>
            <a:r>
              <a:rPr lang="nb-NO" sz="1200" dirty="0" err="1">
                <a:solidFill>
                  <a:prstClr val="black"/>
                </a:solidFill>
                <a:cs typeface="Arial" pitchFamily="34" charset="0"/>
              </a:rPr>
              <a:t>you</a:t>
            </a:r>
            <a:r>
              <a:rPr lang="nb-NO" sz="1200" dirty="0">
                <a:solidFill>
                  <a:prstClr val="black"/>
                </a:solidFill>
                <a:cs typeface="Arial" pitchFamily="34" charset="0"/>
              </a:rPr>
              <a:t> </a:t>
            </a:r>
            <a:r>
              <a:rPr lang="nb-NO" sz="1200" dirty="0" err="1">
                <a:solidFill>
                  <a:prstClr val="black"/>
                </a:solidFill>
                <a:cs typeface="Arial" pitchFamily="34" charset="0"/>
              </a:rPr>
              <a:t>recording</a:t>
            </a:r>
            <a:r>
              <a:rPr lang="nb-NO" sz="1200" dirty="0">
                <a:solidFill>
                  <a:prstClr val="black"/>
                </a:solidFill>
                <a:cs typeface="Arial" pitchFamily="34" charset="0"/>
              </a:rPr>
              <a:t> </a:t>
            </a:r>
            <a:r>
              <a:rPr lang="nb-NO" sz="1200" dirty="0" err="1">
                <a:solidFill>
                  <a:prstClr val="black"/>
                </a:solidFill>
                <a:cs typeface="Arial" pitchFamily="34" charset="0"/>
              </a:rPr>
              <a:t>something</a:t>
            </a:r>
            <a:r>
              <a:rPr lang="nb-NO" sz="12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200" dirty="0" err="1">
                <a:solidFill>
                  <a:prstClr val="black"/>
                </a:solidFill>
                <a:cs typeface="Arial" pitchFamily="34" charset="0"/>
              </a:rPr>
              <a:t>What</a:t>
            </a:r>
            <a:r>
              <a:rPr lang="nb-NO" sz="1200" dirty="0">
                <a:solidFill>
                  <a:prstClr val="black"/>
                </a:solidFill>
                <a:cs typeface="Arial" pitchFamily="34" charset="0"/>
              </a:rPr>
              <a:t> medium </a:t>
            </a:r>
            <a:r>
              <a:rPr lang="nb-NO" sz="1200" dirty="0" err="1">
                <a:solidFill>
                  <a:prstClr val="black"/>
                </a:solidFill>
                <a:cs typeface="Arial" pitchFamily="34" charset="0"/>
              </a:rPr>
              <a:t>will</a:t>
            </a:r>
            <a:r>
              <a:rPr lang="nb-NO" sz="1200" dirty="0">
                <a:solidFill>
                  <a:prstClr val="black"/>
                </a:solidFill>
                <a:cs typeface="Arial" pitchFamily="34" charset="0"/>
              </a:rPr>
              <a:t> </a:t>
            </a:r>
            <a:r>
              <a:rPr lang="nb-NO" sz="1200" dirty="0" err="1">
                <a:solidFill>
                  <a:prstClr val="black"/>
                </a:solidFill>
                <a:cs typeface="Arial" pitchFamily="34" charset="0"/>
              </a:rPr>
              <a:t>you</a:t>
            </a:r>
            <a:r>
              <a:rPr lang="nb-NO" sz="1200" dirty="0">
                <a:solidFill>
                  <a:prstClr val="black"/>
                </a:solidFill>
                <a:cs typeface="Arial" pitchFamily="34" charset="0"/>
              </a:rPr>
              <a:t> </a:t>
            </a:r>
            <a:r>
              <a:rPr lang="nb-NO" sz="1200" dirty="0" err="1">
                <a:solidFill>
                  <a:prstClr val="black"/>
                </a:solidFill>
                <a:cs typeface="Arial" pitchFamily="34" charset="0"/>
              </a:rPr>
              <a:t>use</a:t>
            </a:r>
            <a:r>
              <a:rPr lang="nb-NO" sz="12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200" dirty="0" err="1">
                <a:solidFill>
                  <a:prstClr val="black"/>
                </a:solidFill>
                <a:cs typeface="Arial" pitchFamily="34" charset="0"/>
              </a:rPr>
              <a:t>Approved</a:t>
            </a:r>
            <a:r>
              <a:rPr lang="nb-NO" sz="1200" dirty="0">
                <a:solidFill>
                  <a:prstClr val="black"/>
                </a:solidFill>
                <a:cs typeface="Arial" pitchFamily="34" charset="0"/>
              </a:rPr>
              <a:t> for </a:t>
            </a:r>
            <a:r>
              <a:rPr lang="nb-NO" sz="1200" dirty="0" err="1">
                <a:solidFill>
                  <a:prstClr val="black"/>
                </a:solidFill>
                <a:cs typeface="Arial" pitchFamily="34" charset="0"/>
              </a:rPr>
              <a:t>your</a:t>
            </a:r>
            <a:r>
              <a:rPr lang="nb-NO" sz="1200" dirty="0">
                <a:solidFill>
                  <a:prstClr val="black"/>
                </a:solidFill>
                <a:cs typeface="Arial" pitchFamily="34" charset="0"/>
              </a:rPr>
              <a:t> </a:t>
            </a:r>
            <a:r>
              <a:rPr lang="nb-NO" sz="1200" dirty="0" err="1">
                <a:solidFill>
                  <a:prstClr val="black"/>
                </a:solidFill>
                <a:cs typeface="Arial" pitchFamily="34" charset="0"/>
              </a:rPr>
              <a:t>kind</a:t>
            </a:r>
            <a:r>
              <a:rPr lang="nb-NO" sz="1200" dirty="0">
                <a:solidFill>
                  <a:prstClr val="black"/>
                </a:solidFill>
                <a:cs typeface="Arial" pitchFamily="34" charset="0"/>
              </a:rPr>
              <a:t> </a:t>
            </a:r>
            <a:r>
              <a:rPr lang="nb-NO" sz="1200" dirty="0" err="1">
                <a:solidFill>
                  <a:prstClr val="black"/>
                </a:solidFill>
                <a:cs typeface="Arial" pitchFamily="34" charset="0"/>
              </a:rPr>
              <a:t>of</a:t>
            </a:r>
            <a:r>
              <a:rPr lang="nb-NO" sz="1200" dirty="0">
                <a:solidFill>
                  <a:prstClr val="black"/>
                </a:solidFill>
                <a:cs typeface="Arial" pitchFamily="34" charset="0"/>
              </a:rPr>
              <a:t> data?</a:t>
            </a:r>
          </a:p>
          <a:p>
            <a:pPr marL="342900" indent="-342900" defTabSz="457200">
              <a:lnSpc>
                <a:spcPct val="100000"/>
              </a:lnSpc>
              <a:spcBef>
                <a:spcPts val="1200"/>
              </a:spcBef>
              <a:buFont typeface="Arial"/>
              <a:buChar char="•"/>
            </a:pPr>
            <a:r>
              <a:rPr lang="nb-NO" sz="1200" dirty="0">
                <a:solidFill>
                  <a:prstClr val="black"/>
                </a:solidFill>
                <a:cs typeface="Arial" pitchFamily="34" charset="0"/>
              </a:rPr>
              <a:t>Are </a:t>
            </a:r>
            <a:r>
              <a:rPr lang="nb-NO" sz="1200" dirty="0" err="1">
                <a:solidFill>
                  <a:prstClr val="black"/>
                </a:solidFill>
                <a:cs typeface="Arial" pitchFamily="34" charset="0"/>
              </a:rPr>
              <a:t>you</a:t>
            </a:r>
            <a:r>
              <a:rPr lang="nb-NO" sz="1200" dirty="0">
                <a:solidFill>
                  <a:prstClr val="black"/>
                </a:solidFill>
                <a:cs typeface="Arial" pitchFamily="34" charset="0"/>
              </a:rPr>
              <a:t> </a:t>
            </a:r>
            <a:r>
              <a:rPr lang="nb-NO" sz="1200" dirty="0" err="1">
                <a:solidFill>
                  <a:prstClr val="black"/>
                </a:solidFill>
                <a:cs typeface="Arial" pitchFamily="34" charset="0"/>
              </a:rPr>
              <a:t>conducting</a:t>
            </a:r>
            <a:r>
              <a:rPr lang="nb-NO" sz="1200" dirty="0">
                <a:solidFill>
                  <a:prstClr val="black"/>
                </a:solidFill>
                <a:cs typeface="Arial" pitchFamily="34" charset="0"/>
              </a:rPr>
              <a:t> </a:t>
            </a:r>
            <a:r>
              <a:rPr lang="nb-NO" sz="1200" dirty="0" err="1">
                <a:solidFill>
                  <a:prstClr val="black"/>
                </a:solidFill>
                <a:cs typeface="Arial" pitchFamily="34" charset="0"/>
              </a:rPr>
              <a:t>interviews</a:t>
            </a:r>
            <a:r>
              <a:rPr lang="nb-NO" sz="1200" dirty="0">
                <a:solidFill>
                  <a:prstClr val="black"/>
                </a:solidFill>
                <a:cs typeface="Arial" pitchFamily="34" charset="0"/>
              </a:rPr>
              <a:t> </a:t>
            </a:r>
            <a:r>
              <a:rPr lang="nb-NO" sz="1200" dirty="0" err="1">
                <a:solidFill>
                  <a:prstClr val="black"/>
                </a:solidFill>
                <a:cs typeface="Arial" pitchFamily="34" charset="0"/>
              </a:rPr>
              <a:t>with</a:t>
            </a:r>
            <a:r>
              <a:rPr lang="nb-NO" sz="1200" dirty="0">
                <a:solidFill>
                  <a:prstClr val="black"/>
                </a:solidFill>
                <a:cs typeface="Arial" pitchFamily="34" charset="0"/>
              </a:rPr>
              <a:t> person sensitive </a:t>
            </a:r>
            <a:r>
              <a:rPr lang="nb-NO" sz="1200" dirty="0" err="1">
                <a:solidFill>
                  <a:prstClr val="black"/>
                </a:solidFill>
                <a:cs typeface="Arial" pitchFamily="34" charset="0"/>
              </a:rPr>
              <a:t>information</a:t>
            </a:r>
            <a:r>
              <a:rPr lang="nb-NO" sz="12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200" dirty="0" err="1">
                <a:solidFill>
                  <a:prstClr val="black"/>
                </a:solidFill>
                <a:cs typeface="Arial" pitchFamily="34" charset="0"/>
              </a:rPr>
              <a:t>Contact</a:t>
            </a:r>
            <a:r>
              <a:rPr lang="nb-NO" sz="1200" dirty="0">
                <a:solidFill>
                  <a:prstClr val="black"/>
                </a:solidFill>
                <a:cs typeface="Arial" pitchFamily="34" charset="0"/>
              </a:rPr>
              <a:t> IT </a:t>
            </a:r>
            <a:r>
              <a:rPr lang="nb-NO" sz="1200" dirty="0" err="1">
                <a:solidFill>
                  <a:prstClr val="black"/>
                </a:solidFill>
                <a:cs typeface="Arial" pitchFamily="34" charset="0"/>
              </a:rPr>
              <a:t>department</a:t>
            </a:r>
            <a:r>
              <a:rPr lang="nb-NO" sz="1200" dirty="0">
                <a:solidFill>
                  <a:prstClr val="black"/>
                </a:solidFill>
                <a:cs typeface="Arial" pitchFamily="34" charset="0"/>
              </a:rPr>
              <a:t> for </a:t>
            </a:r>
            <a:r>
              <a:rPr lang="nb-NO" sz="1200" dirty="0" err="1">
                <a:solidFill>
                  <a:prstClr val="black"/>
                </a:solidFill>
                <a:cs typeface="Arial" pitchFamily="34" charset="0"/>
              </a:rPr>
              <a:t>advice</a:t>
            </a:r>
            <a:r>
              <a:rPr lang="nb-NO" sz="1200" dirty="0">
                <a:solidFill>
                  <a:prstClr val="black"/>
                </a:solidFill>
                <a:cs typeface="Arial" pitchFamily="34" charset="0"/>
              </a:rPr>
              <a:t> (e.g. </a:t>
            </a:r>
            <a:r>
              <a:rPr lang="nb-NO" sz="1200" dirty="0" err="1">
                <a:solidFill>
                  <a:prstClr val="black"/>
                </a:solidFill>
                <a:cs typeface="Arial" pitchFamily="34" charset="0"/>
              </a:rPr>
              <a:t>encrypted</a:t>
            </a:r>
            <a:r>
              <a:rPr lang="nb-NO" sz="1200" dirty="0">
                <a:solidFill>
                  <a:prstClr val="black"/>
                </a:solidFill>
                <a:cs typeface="Arial" pitchFamily="34" charset="0"/>
              </a:rPr>
              <a:t> USBs)!</a:t>
            </a:r>
          </a:p>
          <a:p>
            <a:pPr marL="800100" lvl="1" indent="-342900" defTabSz="457200">
              <a:lnSpc>
                <a:spcPct val="100000"/>
              </a:lnSpc>
              <a:spcBef>
                <a:spcPts val="1200"/>
              </a:spcBef>
              <a:buFont typeface="Arial"/>
              <a:buChar char="•"/>
            </a:pPr>
            <a:r>
              <a:rPr lang="nb-NO" sz="1200" dirty="0" err="1">
                <a:solidFill>
                  <a:prstClr val="black"/>
                </a:solidFill>
                <a:cs typeface="Arial" pitchFamily="34" charset="0"/>
              </a:rPr>
              <a:t>Apps</a:t>
            </a:r>
            <a:r>
              <a:rPr lang="nb-NO" sz="1200" dirty="0">
                <a:solidFill>
                  <a:prstClr val="black"/>
                </a:solidFill>
                <a:cs typeface="Arial" pitchFamily="34" charset="0"/>
              </a:rPr>
              <a:t> for safe </a:t>
            </a:r>
            <a:r>
              <a:rPr lang="nb-NO" sz="1200" dirty="0" err="1">
                <a:solidFill>
                  <a:prstClr val="black"/>
                </a:solidFill>
                <a:cs typeface="Arial" pitchFamily="34" charset="0"/>
              </a:rPr>
              <a:t>storage</a:t>
            </a:r>
            <a:r>
              <a:rPr lang="nb-NO" sz="1200" dirty="0">
                <a:solidFill>
                  <a:prstClr val="black"/>
                </a:solidFill>
                <a:cs typeface="Arial" pitchFamily="34" charset="0"/>
              </a:rPr>
              <a:t> </a:t>
            </a:r>
            <a:r>
              <a:rPr lang="nb-NO" sz="1200" dirty="0" err="1">
                <a:solidFill>
                  <a:prstClr val="black"/>
                </a:solidFill>
                <a:cs typeface="Arial" pitchFamily="34" charset="0"/>
              </a:rPr>
              <a:t>of</a:t>
            </a:r>
            <a:r>
              <a:rPr lang="nb-NO" sz="1200" dirty="0">
                <a:solidFill>
                  <a:prstClr val="black"/>
                </a:solidFill>
                <a:cs typeface="Arial" pitchFamily="34" charset="0"/>
              </a:rPr>
              <a:t> </a:t>
            </a:r>
            <a:r>
              <a:rPr lang="nb-NO" sz="1200" dirty="0" err="1">
                <a:solidFill>
                  <a:prstClr val="black"/>
                </a:solidFill>
                <a:cs typeface="Arial" pitchFamily="34" charset="0"/>
              </a:rPr>
              <a:t>interview</a:t>
            </a:r>
            <a:r>
              <a:rPr lang="nb-NO" sz="1200" dirty="0">
                <a:solidFill>
                  <a:prstClr val="black"/>
                </a:solidFill>
                <a:cs typeface="Arial" pitchFamily="34" charset="0"/>
              </a:rPr>
              <a:t> data </a:t>
            </a:r>
            <a:r>
              <a:rPr lang="nb-NO" sz="1200" dirty="0" err="1">
                <a:solidFill>
                  <a:prstClr val="black"/>
                </a:solidFill>
                <a:cs typeface="Arial" pitchFamily="34" charset="0"/>
              </a:rPr>
              <a:t>directly</a:t>
            </a:r>
            <a:r>
              <a:rPr lang="nb-NO" sz="1200" dirty="0">
                <a:solidFill>
                  <a:prstClr val="black"/>
                </a:solidFill>
                <a:cs typeface="Arial" pitchFamily="34" charset="0"/>
              </a:rPr>
              <a:t> to TSD (service for sensitive data)</a:t>
            </a:r>
          </a:p>
          <a:p>
            <a:pPr defTabSz="457200">
              <a:lnSpc>
                <a:spcPct val="100000"/>
              </a:lnSpc>
              <a:spcBef>
                <a:spcPts val="1200"/>
              </a:spcBef>
            </a:pPr>
            <a:r>
              <a:rPr lang="en-US" sz="1200" dirty="0">
                <a:solidFill>
                  <a:prstClr val="black"/>
                </a:solidFill>
                <a:cs typeface="Arial" pitchFamily="34" charset="0"/>
              </a:rPr>
              <a:t>Own webinar on «</a:t>
            </a:r>
            <a:r>
              <a:rPr lang="en-US" sz="1200" dirty="0">
                <a:solidFill>
                  <a:prstClr val="black"/>
                </a:solidFill>
                <a:cs typeface="Arial" pitchFamily="34" charset="0"/>
                <a:hlinkClick r:id="rId3"/>
              </a:rPr>
              <a:t>How to store research data</a:t>
            </a:r>
            <a:r>
              <a:rPr lang="en-US" sz="1200" dirty="0">
                <a:solidFill>
                  <a:prstClr val="black"/>
                </a:solidFill>
                <a:cs typeface="Arial" pitchFamily="34" charset="0"/>
              </a:rPr>
              <a:t>»</a:t>
            </a:r>
          </a:p>
          <a:p>
            <a:endParaRPr lang="nb-NO" sz="1200" dirty="0"/>
          </a:p>
        </p:txBody>
      </p:sp>
      <p:sp>
        <p:nvSpPr>
          <p:cNvPr id="4" name="Slide Number Placeholder 3"/>
          <p:cNvSpPr>
            <a:spLocks noGrp="1"/>
          </p:cNvSpPr>
          <p:nvPr>
            <p:ph type="sldNum" sz="quarter" idx="10"/>
          </p:nvPr>
        </p:nvSpPr>
        <p:spPr/>
        <p:txBody>
          <a:bodyPr/>
          <a:lstStyle/>
          <a:p>
            <a:fld id="{DF77EFDF-D5FF-4F93-A336-DEB753FB4FFC}" type="slidenum">
              <a:rPr lang="nb-NO" smtClean="0"/>
              <a:t>18</a:t>
            </a:fld>
            <a:endParaRPr lang="nb-NO"/>
          </a:p>
        </p:txBody>
      </p:sp>
    </p:spTree>
    <p:extLst>
      <p:ext uri="{BB962C8B-B14F-4D97-AF65-F5344CB8AC3E}">
        <p14:creationId xmlns:p14="http://schemas.microsoft.com/office/powerpoint/2010/main" val="3308559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50000"/>
              </a:lnSpc>
              <a:spcBef>
                <a:spcPct val="20000"/>
              </a:spcBef>
              <a:spcAft>
                <a:spcPts val="0"/>
              </a:spcAft>
              <a:buClrTx/>
              <a:buSzTx/>
              <a:buFont typeface="Arial"/>
              <a:buNone/>
              <a:tabLst/>
              <a:defRPr/>
            </a:pPr>
            <a:r>
              <a:rPr lang="en-US" sz="1200" b="0" i="0" kern="1200" dirty="0">
                <a:solidFill>
                  <a:schemeClr val="tx1"/>
                </a:solidFill>
                <a:effectLst/>
                <a:latin typeface="+mn-lt"/>
                <a:ea typeface="+mn-ea"/>
                <a:cs typeface="+mn-cs"/>
              </a:rPr>
              <a:t>In order for other researchers to be able to understand and reuse your data, it is essential that you describe them in a comprehensible and consistent manner before they are published. </a:t>
            </a:r>
            <a:r>
              <a:rPr lang="nb-NO" sz="1200" baseline="0" dirty="0">
                <a:solidFill>
                  <a:prstClr val="black"/>
                </a:solidFill>
                <a:cs typeface="Arial" pitchFamily="34" charset="0"/>
              </a:rPr>
              <a:t>Things to </a:t>
            </a:r>
            <a:r>
              <a:rPr lang="nb-NO" sz="1200" baseline="0" dirty="0" err="1">
                <a:solidFill>
                  <a:prstClr val="black"/>
                </a:solidFill>
                <a:cs typeface="Arial" pitchFamily="34" charset="0"/>
              </a:rPr>
              <a:t>keep</a:t>
            </a:r>
            <a:r>
              <a:rPr lang="nb-NO" sz="1200" baseline="0" dirty="0">
                <a:solidFill>
                  <a:prstClr val="black"/>
                </a:solidFill>
                <a:cs typeface="Arial" pitchFamily="34" charset="0"/>
              </a:rPr>
              <a:t> in </a:t>
            </a:r>
            <a:r>
              <a:rPr lang="nb-NO" sz="1200" baseline="0" dirty="0" err="1">
                <a:solidFill>
                  <a:prstClr val="black"/>
                </a:solidFill>
                <a:cs typeface="Arial" pitchFamily="34" charset="0"/>
              </a:rPr>
              <a:t>mind</a:t>
            </a:r>
            <a:r>
              <a:rPr lang="nb-NO" sz="1200" baseline="0" dirty="0">
                <a:solidFill>
                  <a:prstClr val="black"/>
                </a:solidFill>
                <a:cs typeface="Arial" pitchFamily="34" charset="0"/>
              </a:rPr>
              <a:t> </a:t>
            </a:r>
            <a:r>
              <a:rPr lang="nb-NO" sz="1200" baseline="0" dirty="0" err="1">
                <a:solidFill>
                  <a:prstClr val="black"/>
                </a:solidFill>
                <a:cs typeface="Arial" pitchFamily="34" charset="0"/>
              </a:rPr>
              <a:t>when</a:t>
            </a:r>
            <a:r>
              <a:rPr lang="nb-NO" sz="1200" baseline="0" dirty="0">
                <a:solidFill>
                  <a:prstClr val="black"/>
                </a:solidFill>
                <a:cs typeface="Arial" pitchFamily="34" charset="0"/>
              </a:rPr>
              <a:t> </a:t>
            </a:r>
            <a:r>
              <a:rPr lang="nb-NO" sz="1200" baseline="0" dirty="0" err="1">
                <a:solidFill>
                  <a:prstClr val="black"/>
                </a:solidFill>
                <a:cs typeface="Arial" pitchFamily="34" charset="0"/>
              </a:rPr>
              <a:t>writing</a:t>
            </a:r>
            <a:r>
              <a:rPr lang="nb-NO" sz="1200" baseline="0" dirty="0">
                <a:solidFill>
                  <a:prstClr val="black"/>
                </a:solidFill>
                <a:cs typeface="Arial" pitchFamily="34" charset="0"/>
              </a:rPr>
              <a:t> a DMP: </a:t>
            </a:r>
          </a:p>
          <a:p>
            <a:pPr marL="171450" lvl="0" indent="-171450" defTabSz="457200">
              <a:lnSpc>
                <a:spcPct val="150000"/>
              </a:lnSpc>
              <a:spcBef>
                <a:spcPct val="20000"/>
              </a:spcBef>
              <a:buFont typeface="Arial" panose="020B0604020202020204" pitchFamily="34" charset="0"/>
              <a:buChar char="•"/>
            </a:pPr>
            <a:r>
              <a:rPr lang="nb-NO" sz="1200" dirty="0">
                <a:solidFill>
                  <a:prstClr val="black"/>
                </a:solidFill>
                <a:cs typeface="Arial" pitchFamily="34" charset="0"/>
              </a:rPr>
              <a:t>How </a:t>
            </a:r>
            <a:r>
              <a:rPr lang="nb-NO" sz="1200" dirty="0" err="1">
                <a:solidFill>
                  <a:prstClr val="black"/>
                </a:solidFill>
                <a:cs typeface="Arial" pitchFamily="34" charset="0"/>
              </a:rPr>
              <a:t>will</a:t>
            </a:r>
            <a:r>
              <a:rPr lang="nb-NO" sz="1200" dirty="0">
                <a:solidFill>
                  <a:prstClr val="black"/>
                </a:solidFill>
                <a:cs typeface="Arial" pitchFamily="34" charset="0"/>
              </a:rPr>
              <a:t> </a:t>
            </a:r>
            <a:r>
              <a:rPr lang="nb-NO" sz="1200" dirty="0" err="1">
                <a:solidFill>
                  <a:prstClr val="black"/>
                </a:solidFill>
                <a:cs typeface="Arial" pitchFamily="34" charset="0"/>
              </a:rPr>
              <a:t>the</a:t>
            </a:r>
            <a:r>
              <a:rPr lang="nb-NO" sz="1200" dirty="0">
                <a:solidFill>
                  <a:prstClr val="black"/>
                </a:solidFill>
                <a:cs typeface="Arial" pitchFamily="34" charset="0"/>
              </a:rPr>
              <a:t> data be </a:t>
            </a:r>
            <a:r>
              <a:rPr lang="nb-NO" sz="1200" dirty="0" err="1">
                <a:solidFill>
                  <a:prstClr val="black"/>
                </a:solidFill>
                <a:cs typeface="Arial" pitchFamily="34" charset="0"/>
              </a:rPr>
              <a:t>documented</a:t>
            </a:r>
            <a:r>
              <a:rPr lang="nb-NO" sz="1200" dirty="0">
                <a:solidFill>
                  <a:prstClr val="black"/>
                </a:solidFill>
                <a:cs typeface="Arial" pitchFamily="34" charset="0"/>
              </a:rPr>
              <a:t>?  </a:t>
            </a:r>
          </a:p>
          <a:p>
            <a:pPr marL="171450" lvl="0" indent="-171450" defTabSz="457200">
              <a:lnSpc>
                <a:spcPct val="150000"/>
              </a:lnSpc>
              <a:spcBef>
                <a:spcPct val="20000"/>
              </a:spcBef>
              <a:buFont typeface="Arial" panose="020B0604020202020204" pitchFamily="34" charset="0"/>
              <a:buChar char="•"/>
            </a:pPr>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ReadMe file</a:t>
            </a:r>
            <a:r>
              <a:rPr lang="en-US" sz="1200" b="0" i="0" kern="1200" dirty="0">
                <a:solidFill>
                  <a:schemeClr val="tx1"/>
                </a:solidFill>
                <a:effectLst/>
                <a:latin typeface="+mn-lt"/>
                <a:ea typeface="+mn-ea"/>
                <a:cs typeface="+mn-cs"/>
              </a:rPr>
              <a:t> is a more detailed user guide to your dataset so that other researchers are able to interpret, understand, and reuse your data, including information about how the dataset was created, how complete it is, and what kind of restrictions it has.</a:t>
            </a:r>
          </a:p>
          <a:p>
            <a:pPr marL="171450" lvl="0" indent="-171450" defTabSz="457200">
              <a:lnSpc>
                <a:spcPct val="150000"/>
              </a:lnSpc>
              <a:spcBef>
                <a:spcPct val="20000"/>
              </a:spcBef>
              <a:buFont typeface="Arial" panose="020B0604020202020204" pitchFamily="34" charset="0"/>
              <a:buChar char="•"/>
            </a:pPr>
            <a:r>
              <a:rPr lang="en-US" sz="1200" b="1" i="0" kern="1200" dirty="0">
                <a:solidFill>
                  <a:schemeClr val="tx1"/>
                </a:solidFill>
                <a:effectLst/>
                <a:latin typeface="+mn-lt"/>
                <a:ea typeface="+mn-ea"/>
                <a:cs typeface="+mn-cs"/>
              </a:rPr>
              <a:t>Metadata</a:t>
            </a:r>
            <a:r>
              <a:rPr lang="en-US" sz="1200" b="0" i="0" kern="1200" dirty="0">
                <a:solidFill>
                  <a:schemeClr val="tx1"/>
                </a:solidFill>
                <a:effectLst/>
                <a:latin typeface="+mn-lt"/>
                <a:ea typeface="+mn-ea"/>
                <a:cs typeface="+mn-cs"/>
              </a:rPr>
              <a:t> is information about your data which makes them findable in discovery services. </a:t>
            </a:r>
            <a:r>
              <a:rPr lang="en-GB" sz="1200" i="0" dirty="0"/>
              <a:t>Some academic fields have established metadata standards, whereas other fields do not. Examine best practice in your field. Have a look at</a:t>
            </a:r>
            <a:r>
              <a:rPr lang="en-GB" sz="1200" i="0" baseline="0" dirty="0"/>
              <a:t> what type of metadata is common in the archive you are going to publish your data in</a:t>
            </a:r>
            <a:endParaRPr lang="en-GB" sz="1200" i="0" dirty="0"/>
          </a:p>
          <a:p>
            <a:endParaRPr lang="nb-NO" sz="1200" dirty="0"/>
          </a:p>
        </p:txBody>
      </p:sp>
      <p:sp>
        <p:nvSpPr>
          <p:cNvPr id="4" name="Slide Number Placeholder 3"/>
          <p:cNvSpPr>
            <a:spLocks noGrp="1"/>
          </p:cNvSpPr>
          <p:nvPr>
            <p:ph type="sldNum" sz="quarter" idx="10"/>
          </p:nvPr>
        </p:nvSpPr>
        <p:spPr/>
        <p:txBody>
          <a:bodyPr/>
          <a:lstStyle/>
          <a:p>
            <a:fld id="{DF77EFDF-D5FF-4F93-A336-DEB753FB4FFC}" type="slidenum">
              <a:rPr lang="nb-NO" smtClean="0"/>
              <a:t>19</a:t>
            </a:fld>
            <a:endParaRPr lang="nb-NO"/>
          </a:p>
        </p:txBody>
      </p:sp>
    </p:spTree>
    <p:extLst>
      <p:ext uri="{BB962C8B-B14F-4D97-AF65-F5344CB8AC3E}">
        <p14:creationId xmlns:p14="http://schemas.microsoft.com/office/powerpoint/2010/main" val="68171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Drivkraft</a:t>
            </a:r>
            <a:r>
              <a:rPr lang="en-US" dirty="0"/>
              <a:t> </a:t>
            </a:r>
            <a:r>
              <a:rPr lang="en-US" dirty="0" err="1"/>
              <a:t>i</a:t>
            </a:r>
            <a:r>
              <a:rPr lang="en-US" dirty="0"/>
              <a:t> Nord, </a:t>
            </a:r>
            <a:r>
              <a:rPr lang="en-US" dirty="0" err="1"/>
              <a:t>UiT</a:t>
            </a:r>
            <a:r>
              <a:rPr lang="en-US" dirty="0"/>
              <a:t> </a:t>
            </a:r>
            <a:r>
              <a:rPr lang="en-US" dirty="0" err="1"/>
              <a:t>ambisions</a:t>
            </a:r>
            <a:r>
              <a:rPr lang="en-US" dirty="0"/>
              <a:t>:</a:t>
            </a:r>
            <a:br>
              <a:rPr lang="en-US" dirty="0"/>
            </a:br>
            <a:r>
              <a:rPr lang="en-US" sz="1200" b="0" i="0" kern="1200" dirty="0" err="1">
                <a:solidFill>
                  <a:schemeClr val="tx1"/>
                </a:solidFill>
                <a:effectLst/>
                <a:latin typeface="+mn-lt"/>
                <a:ea typeface="+mn-ea"/>
                <a:cs typeface="+mn-cs"/>
              </a:rPr>
              <a:t>UiT</a:t>
            </a:r>
            <a:r>
              <a:rPr lang="en-US" sz="1200" b="0" i="0" kern="1200" dirty="0">
                <a:solidFill>
                  <a:schemeClr val="tx1"/>
                </a:solidFill>
                <a:effectLst/>
                <a:latin typeface="+mn-lt"/>
                <a:ea typeface="+mn-ea"/>
                <a:cs typeface="+mn-cs"/>
              </a:rPr>
              <a:t> shall be a kind of national leader in Open Science and our research data and publications shall be openly available where possible</a:t>
            </a:r>
            <a:endParaRPr lang="nb-NO" sz="1200" b="0" i="0" kern="1200" dirty="0">
              <a:solidFill>
                <a:schemeClr val="tx1"/>
              </a:solidFill>
              <a:effectLst/>
              <a:latin typeface="+mn-lt"/>
              <a:ea typeface="+mn-ea"/>
              <a:cs typeface="+mn-cs"/>
            </a:endParaRPr>
          </a:p>
          <a:p>
            <a:endParaRPr lang="en-US" dirty="0"/>
          </a:p>
          <a:p>
            <a:endParaRPr lang="en-US" dirty="0"/>
          </a:p>
          <a:p>
            <a:r>
              <a:rPr lang="en-US" dirty="0"/>
              <a:t>1. </a:t>
            </a:r>
            <a:r>
              <a:rPr lang="en-US" dirty="0" err="1"/>
              <a:t>UiT</a:t>
            </a:r>
            <a:r>
              <a:rPr lang="en-US" dirty="0"/>
              <a:t> endorses the principles for research data management of the Research Council of Norway and the EU.</a:t>
            </a:r>
            <a:br>
              <a:rPr lang="en-US" dirty="0"/>
            </a:br>
            <a:r>
              <a:rPr lang="en-US" dirty="0"/>
              <a:t>2. Open as standard….default…. and </a:t>
            </a:r>
            <a:r>
              <a:rPr lang="en-US" b="1" dirty="0"/>
              <a:t>As open as possible, as closed as necessary</a:t>
            </a:r>
            <a:r>
              <a:rPr lang="en-US" dirty="0"/>
              <a:t>.</a:t>
            </a:r>
            <a:br>
              <a:rPr lang="en-US" dirty="0"/>
            </a:br>
            <a:r>
              <a:rPr lang="en-US" dirty="0"/>
              <a:t>3. All research data shall be made openly accessible.</a:t>
            </a:r>
            <a:br>
              <a:rPr lang="en-US" dirty="0"/>
            </a:br>
            <a:r>
              <a:rPr lang="en-US" dirty="0"/>
              <a:t>4. Exceptions to this rule will be when other considerations demand limitations to the access, such as matters of a security, personal privacy, commercial or legal nature.</a:t>
            </a:r>
            <a:br>
              <a:rPr lang="en-US" dirty="0"/>
            </a:br>
            <a:r>
              <a:rPr lang="en-US" dirty="0"/>
              <a:t>5. In such cases, this shall be accounted for in the data management plan of the research project</a:t>
            </a:r>
            <a:endParaRPr lang="nb-NO" dirty="0"/>
          </a:p>
        </p:txBody>
      </p:sp>
      <p:sp>
        <p:nvSpPr>
          <p:cNvPr id="4" name="Plassholder for lysbildenummer 3"/>
          <p:cNvSpPr>
            <a:spLocks noGrp="1"/>
          </p:cNvSpPr>
          <p:nvPr>
            <p:ph type="sldNum" sz="quarter" idx="5"/>
          </p:nvPr>
        </p:nvSpPr>
        <p:spPr/>
        <p:txBody>
          <a:bodyPr/>
          <a:lstStyle/>
          <a:p>
            <a:fld id="{DF77EFDF-D5FF-4F93-A336-DEB753FB4FFC}" type="slidenum">
              <a:rPr lang="nb-NO" smtClean="0"/>
              <a:t>2</a:t>
            </a:fld>
            <a:endParaRPr lang="nb-NO"/>
          </a:p>
        </p:txBody>
      </p:sp>
    </p:spTree>
    <p:extLst>
      <p:ext uri="{BB962C8B-B14F-4D97-AF65-F5344CB8AC3E}">
        <p14:creationId xmlns:p14="http://schemas.microsoft.com/office/powerpoint/2010/main" val="277109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err="1"/>
              <a:t>Any</a:t>
            </a:r>
            <a:r>
              <a:rPr lang="nb-NO" dirty="0"/>
              <a:t> questions so far?</a:t>
            </a:r>
          </a:p>
        </p:txBody>
      </p:sp>
      <p:sp>
        <p:nvSpPr>
          <p:cNvPr id="4" name="Slide Number Placeholder 3"/>
          <p:cNvSpPr>
            <a:spLocks noGrp="1"/>
          </p:cNvSpPr>
          <p:nvPr>
            <p:ph type="sldNum" sz="quarter" idx="10"/>
          </p:nvPr>
        </p:nvSpPr>
        <p:spPr/>
        <p:txBody>
          <a:bodyPr/>
          <a:lstStyle/>
          <a:p>
            <a:fld id="{DF77EFDF-D5FF-4F93-A336-DEB753FB4FFC}" type="slidenum">
              <a:rPr lang="nb-NO" smtClean="0"/>
              <a:t>20</a:t>
            </a:fld>
            <a:endParaRPr lang="nb-NO"/>
          </a:p>
        </p:txBody>
      </p:sp>
    </p:spTree>
    <p:extLst>
      <p:ext uri="{BB962C8B-B14F-4D97-AF65-F5344CB8AC3E}">
        <p14:creationId xmlns:p14="http://schemas.microsoft.com/office/powerpoint/2010/main" val="10339119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50000"/>
              </a:lnSpc>
              <a:spcBef>
                <a:spcPct val="20000"/>
              </a:spcBef>
              <a:spcAft>
                <a:spcPts val="0"/>
              </a:spcAft>
              <a:buClrTx/>
              <a:buSzTx/>
              <a:buFont typeface="Arial"/>
              <a:buNone/>
              <a:tabLst/>
              <a:defRPr/>
            </a:pPr>
            <a:r>
              <a:rPr lang="nb-NO" sz="1200" dirty="0" err="1">
                <a:solidFill>
                  <a:prstClr val="black"/>
                </a:solidFill>
                <a:cs typeface="Arial" pitchFamily="34" charset="0"/>
              </a:rPr>
              <a:t>Archiving</a:t>
            </a:r>
            <a:r>
              <a:rPr lang="nb-NO" sz="1200" baseline="0" dirty="0">
                <a:solidFill>
                  <a:prstClr val="black"/>
                </a:solidFill>
                <a:cs typeface="Arial" pitchFamily="34" charset="0"/>
              </a:rPr>
              <a:t> and </a:t>
            </a:r>
            <a:r>
              <a:rPr lang="nb-NO" sz="1200" baseline="0" dirty="0" err="1">
                <a:solidFill>
                  <a:prstClr val="black"/>
                </a:solidFill>
                <a:cs typeface="Arial" pitchFamily="34" charset="0"/>
              </a:rPr>
              <a:t>sharing</a:t>
            </a:r>
            <a:r>
              <a:rPr lang="nb-NO" sz="1200" baseline="0" dirty="0">
                <a:solidFill>
                  <a:prstClr val="black"/>
                </a:solidFill>
                <a:cs typeface="Arial" pitchFamily="34" charset="0"/>
              </a:rPr>
              <a:t> data is not </a:t>
            </a:r>
            <a:r>
              <a:rPr lang="nb-NO" sz="1200" baseline="0" dirty="0" err="1">
                <a:solidFill>
                  <a:prstClr val="black"/>
                </a:solidFill>
                <a:cs typeface="Arial" pitchFamily="34" charset="0"/>
              </a:rPr>
              <a:t>only</a:t>
            </a:r>
            <a:r>
              <a:rPr lang="nb-NO" sz="1200" baseline="0" dirty="0">
                <a:solidFill>
                  <a:prstClr val="black"/>
                </a:solidFill>
                <a:cs typeface="Arial" pitchFamily="34" charset="0"/>
              </a:rPr>
              <a:t> </a:t>
            </a:r>
            <a:r>
              <a:rPr lang="nb-NO" sz="1200" baseline="0" dirty="0" err="1">
                <a:solidFill>
                  <a:prstClr val="black"/>
                </a:solidFill>
                <a:cs typeface="Arial" pitchFamily="34" charset="0"/>
              </a:rPr>
              <a:t>required</a:t>
            </a:r>
            <a:r>
              <a:rPr lang="nb-NO" sz="1200" baseline="0" dirty="0">
                <a:solidFill>
                  <a:prstClr val="black"/>
                </a:solidFill>
                <a:cs typeface="Arial" pitchFamily="34" charset="0"/>
              </a:rPr>
              <a:t> by </a:t>
            </a:r>
            <a:r>
              <a:rPr lang="nb-NO" sz="1200" baseline="0" dirty="0" err="1">
                <a:solidFill>
                  <a:prstClr val="black"/>
                </a:solidFill>
                <a:cs typeface="Arial" pitchFamily="34" charset="0"/>
              </a:rPr>
              <a:t>the</a:t>
            </a:r>
            <a:r>
              <a:rPr lang="nb-NO" sz="1200" baseline="0" dirty="0">
                <a:solidFill>
                  <a:prstClr val="black"/>
                </a:solidFill>
                <a:cs typeface="Arial" pitchFamily="34" charset="0"/>
              </a:rPr>
              <a:t> </a:t>
            </a:r>
            <a:r>
              <a:rPr lang="nb-NO" sz="1200" baseline="0" dirty="0" err="1">
                <a:solidFill>
                  <a:prstClr val="black"/>
                </a:solidFill>
                <a:cs typeface="Arial" pitchFamily="34" charset="0"/>
              </a:rPr>
              <a:t>funders</a:t>
            </a:r>
            <a:r>
              <a:rPr lang="nb-NO" sz="1200" baseline="0" dirty="0">
                <a:solidFill>
                  <a:prstClr val="black"/>
                </a:solidFill>
                <a:cs typeface="Arial" pitchFamily="34" charset="0"/>
              </a:rPr>
              <a:t> and UiT, it </a:t>
            </a:r>
            <a:r>
              <a:rPr lang="nb-NO" sz="1200" baseline="0" dirty="0" err="1">
                <a:solidFill>
                  <a:prstClr val="black"/>
                </a:solidFill>
                <a:cs typeface="Arial" pitchFamily="34" charset="0"/>
              </a:rPr>
              <a:t>also</a:t>
            </a:r>
            <a:r>
              <a:rPr lang="nb-NO" sz="1200" baseline="0" dirty="0">
                <a:solidFill>
                  <a:prstClr val="black"/>
                </a:solidFill>
                <a:cs typeface="Arial" pitchFamily="34" charset="0"/>
              </a:rPr>
              <a:t> </a:t>
            </a:r>
            <a:r>
              <a:rPr lang="nb-NO" sz="1200" baseline="0" dirty="0" err="1">
                <a:solidFill>
                  <a:prstClr val="black"/>
                </a:solidFill>
                <a:cs typeface="Arial" pitchFamily="34" charset="0"/>
              </a:rPr>
              <a:t>gives</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a lot </a:t>
            </a:r>
            <a:r>
              <a:rPr lang="nb-NO" sz="1200" baseline="0" dirty="0" err="1">
                <a:solidFill>
                  <a:prstClr val="black"/>
                </a:solidFill>
                <a:cs typeface="Arial" pitchFamily="34" charset="0"/>
              </a:rPr>
              <a:t>of</a:t>
            </a:r>
            <a:r>
              <a:rPr lang="nb-NO" sz="1200" baseline="0" dirty="0">
                <a:solidFill>
                  <a:prstClr val="black"/>
                </a:solidFill>
                <a:cs typeface="Arial" pitchFamily="34" charset="0"/>
              </a:rPr>
              <a:t> </a:t>
            </a:r>
            <a:r>
              <a:rPr lang="nb-NO" sz="1200" baseline="0" dirty="0" err="1">
                <a:solidFill>
                  <a:prstClr val="black"/>
                </a:solidFill>
                <a:cs typeface="Arial" pitchFamily="34" charset="0"/>
              </a:rPr>
              <a:t>benefits</a:t>
            </a:r>
            <a:r>
              <a:rPr lang="nb-NO" sz="1200" baseline="0" dirty="0">
                <a:solidFill>
                  <a:prstClr val="black"/>
                </a:solidFill>
                <a:cs typeface="Arial" pitchFamily="34" charset="0"/>
              </a:rPr>
              <a:t>. </a:t>
            </a:r>
            <a:r>
              <a:rPr lang="nb-NO" sz="1200" baseline="0" dirty="0" err="1">
                <a:solidFill>
                  <a:prstClr val="black"/>
                </a:solidFill>
                <a:cs typeface="Arial" pitchFamily="34" charset="0"/>
              </a:rPr>
              <a:t>You</a:t>
            </a:r>
            <a:r>
              <a:rPr lang="nb-NO" sz="1200" baseline="0" dirty="0">
                <a:solidFill>
                  <a:prstClr val="black"/>
                </a:solidFill>
                <a:cs typeface="Arial" pitchFamily="34" charset="0"/>
              </a:rPr>
              <a:t> </a:t>
            </a:r>
            <a:r>
              <a:rPr lang="nb-NO" sz="1200" baseline="0" dirty="0" err="1">
                <a:solidFill>
                  <a:prstClr val="black"/>
                </a:solidFill>
                <a:cs typeface="Arial" pitchFamily="34" charset="0"/>
              </a:rPr>
              <a:t>will</a:t>
            </a:r>
            <a:r>
              <a:rPr lang="nb-NO" sz="1200" baseline="0" dirty="0">
                <a:solidFill>
                  <a:prstClr val="black"/>
                </a:solidFill>
                <a:cs typeface="Arial" pitchFamily="34" charset="0"/>
              </a:rPr>
              <a:t> make </a:t>
            </a:r>
            <a:r>
              <a:rPr lang="nb-NO" sz="1200" baseline="0" dirty="0" err="1">
                <a:solidFill>
                  <a:prstClr val="black"/>
                </a:solidFill>
                <a:cs typeface="Arial" pitchFamily="34" charset="0"/>
              </a:rPr>
              <a:t>your</a:t>
            </a:r>
            <a:r>
              <a:rPr lang="nb-NO" sz="1200" baseline="0" dirty="0">
                <a:solidFill>
                  <a:prstClr val="black"/>
                </a:solidFill>
                <a:cs typeface="Arial" pitchFamily="34" charset="0"/>
              </a:rPr>
              <a:t> </a:t>
            </a:r>
            <a:r>
              <a:rPr lang="nb-NO" sz="1200" baseline="0" dirty="0" err="1">
                <a:solidFill>
                  <a:prstClr val="black"/>
                </a:solidFill>
                <a:cs typeface="Arial" pitchFamily="34" charset="0"/>
              </a:rPr>
              <a:t>work</a:t>
            </a:r>
            <a:r>
              <a:rPr lang="nb-NO" sz="1200" baseline="0" dirty="0">
                <a:solidFill>
                  <a:prstClr val="black"/>
                </a:solidFill>
                <a:cs typeface="Arial" pitchFamily="34" charset="0"/>
              </a:rPr>
              <a:t> visible and </a:t>
            </a:r>
            <a:r>
              <a:rPr lang="nb-NO" sz="1200" baseline="0" dirty="0" err="1">
                <a:solidFill>
                  <a:prstClr val="black"/>
                </a:solidFill>
                <a:cs typeface="Arial" pitchFamily="34" charset="0"/>
              </a:rPr>
              <a:t>citeable</a:t>
            </a:r>
            <a:r>
              <a:rPr lang="nb-NO" sz="1200" baseline="0" dirty="0">
                <a:solidFill>
                  <a:prstClr val="black"/>
                </a:solidFill>
                <a:cs typeface="Arial" pitchFamily="34" charset="0"/>
              </a:rPr>
              <a:t> by </a:t>
            </a:r>
            <a:r>
              <a:rPr lang="nb-NO" sz="1200" baseline="0" dirty="0" err="1">
                <a:solidFill>
                  <a:prstClr val="black"/>
                </a:solidFill>
                <a:cs typeface="Arial" pitchFamily="34" charset="0"/>
              </a:rPr>
              <a:t>sharing</a:t>
            </a:r>
            <a:r>
              <a:rPr lang="nb-NO" sz="1200" baseline="0" dirty="0">
                <a:solidFill>
                  <a:prstClr val="black"/>
                </a:solidFill>
                <a:cs typeface="Arial" pitchFamily="34" charset="0"/>
              </a:rPr>
              <a:t>. </a:t>
            </a:r>
            <a:r>
              <a:rPr lang="nb-NO" sz="1200" baseline="0" dirty="0" err="1">
                <a:solidFill>
                  <a:prstClr val="black"/>
                </a:solidFill>
                <a:cs typeface="Arial" pitchFamily="34" charset="0"/>
              </a:rPr>
              <a:t>Sharing</a:t>
            </a:r>
            <a:r>
              <a:rPr lang="nb-NO" sz="1200" baseline="0" dirty="0">
                <a:solidFill>
                  <a:prstClr val="black"/>
                </a:solidFill>
                <a:cs typeface="Arial" pitchFamily="34" charset="0"/>
              </a:rPr>
              <a:t> data </a:t>
            </a:r>
            <a:r>
              <a:rPr lang="nb-NO" sz="1200" baseline="0" dirty="0" err="1">
                <a:solidFill>
                  <a:prstClr val="black"/>
                </a:solidFill>
                <a:cs typeface="Arial" pitchFamily="34" charset="0"/>
              </a:rPr>
              <a:t>also</a:t>
            </a:r>
            <a:r>
              <a:rPr lang="nb-NO" sz="1200" baseline="0" dirty="0">
                <a:solidFill>
                  <a:prstClr val="black"/>
                </a:solidFill>
                <a:cs typeface="Arial" pitchFamily="34" charset="0"/>
              </a:rPr>
              <a:t> </a:t>
            </a:r>
            <a:r>
              <a:rPr lang="nb-NO" sz="1200" baseline="0" dirty="0" err="1">
                <a:solidFill>
                  <a:prstClr val="black"/>
                </a:solidFill>
                <a:cs typeface="Arial" pitchFamily="34" charset="0"/>
              </a:rPr>
              <a:t>contributes</a:t>
            </a:r>
            <a:r>
              <a:rPr lang="nb-NO" sz="1200" baseline="0" dirty="0">
                <a:solidFill>
                  <a:prstClr val="black"/>
                </a:solidFill>
                <a:cs typeface="Arial" pitchFamily="34" charset="0"/>
              </a:rPr>
              <a:t> to </a:t>
            </a:r>
            <a:r>
              <a:rPr lang="nb-NO" sz="1200" baseline="0" dirty="0" err="1">
                <a:solidFill>
                  <a:prstClr val="black"/>
                </a:solidFill>
                <a:cs typeface="Arial" pitchFamily="34" charset="0"/>
              </a:rPr>
              <a:t>the</a:t>
            </a:r>
            <a:r>
              <a:rPr lang="nb-NO" sz="1200" baseline="0" dirty="0">
                <a:solidFill>
                  <a:prstClr val="black"/>
                </a:solidFill>
                <a:cs typeface="Arial" pitchFamily="34" charset="0"/>
              </a:rPr>
              <a:t> </a:t>
            </a:r>
            <a:r>
              <a:rPr lang="nb-NO" sz="1200" baseline="0" dirty="0" err="1">
                <a:solidFill>
                  <a:prstClr val="black"/>
                </a:solidFill>
                <a:cs typeface="Arial" pitchFamily="34" charset="0"/>
              </a:rPr>
              <a:t>transparency</a:t>
            </a:r>
            <a:r>
              <a:rPr lang="nb-NO" sz="1200" baseline="0" dirty="0">
                <a:solidFill>
                  <a:prstClr val="black"/>
                </a:solidFill>
                <a:cs typeface="Arial" pitchFamily="34" charset="0"/>
              </a:rPr>
              <a:t> </a:t>
            </a:r>
            <a:r>
              <a:rPr lang="nb-NO" sz="1200" baseline="0" dirty="0" err="1">
                <a:solidFill>
                  <a:prstClr val="black"/>
                </a:solidFill>
                <a:cs typeface="Arial" pitchFamily="34" charset="0"/>
              </a:rPr>
              <a:t>of</a:t>
            </a:r>
            <a:r>
              <a:rPr lang="nb-NO" sz="1200" baseline="0" dirty="0">
                <a:solidFill>
                  <a:prstClr val="black"/>
                </a:solidFill>
                <a:cs typeface="Arial" pitchFamily="34" charset="0"/>
              </a:rPr>
              <a:t> science. Things to </a:t>
            </a:r>
            <a:r>
              <a:rPr lang="nb-NO" sz="1200" baseline="0" dirty="0" err="1">
                <a:solidFill>
                  <a:prstClr val="black"/>
                </a:solidFill>
                <a:cs typeface="Arial" pitchFamily="34" charset="0"/>
              </a:rPr>
              <a:t>keep</a:t>
            </a:r>
            <a:r>
              <a:rPr lang="nb-NO" sz="1200" baseline="0" dirty="0">
                <a:solidFill>
                  <a:prstClr val="black"/>
                </a:solidFill>
                <a:cs typeface="Arial" pitchFamily="34" charset="0"/>
              </a:rPr>
              <a:t> in </a:t>
            </a:r>
            <a:r>
              <a:rPr lang="nb-NO" sz="1200" baseline="0" dirty="0" err="1">
                <a:solidFill>
                  <a:prstClr val="black"/>
                </a:solidFill>
                <a:cs typeface="Arial" pitchFamily="34" charset="0"/>
              </a:rPr>
              <a:t>mind</a:t>
            </a:r>
            <a:r>
              <a:rPr lang="nb-NO" sz="1200" baseline="0" dirty="0">
                <a:solidFill>
                  <a:prstClr val="black"/>
                </a:solidFill>
                <a:cs typeface="Arial" pitchFamily="34" charset="0"/>
              </a:rPr>
              <a:t> </a:t>
            </a:r>
            <a:r>
              <a:rPr lang="nb-NO" sz="1200" baseline="0" dirty="0" err="1">
                <a:solidFill>
                  <a:prstClr val="black"/>
                </a:solidFill>
                <a:cs typeface="Arial" pitchFamily="34" charset="0"/>
              </a:rPr>
              <a:t>when</a:t>
            </a:r>
            <a:r>
              <a:rPr lang="nb-NO" sz="1200" baseline="0" dirty="0">
                <a:solidFill>
                  <a:prstClr val="black"/>
                </a:solidFill>
                <a:cs typeface="Arial" pitchFamily="34" charset="0"/>
              </a:rPr>
              <a:t> </a:t>
            </a:r>
            <a:r>
              <a:rPr lang="nb-NO" sz="1200" baseline="0" dirty="0" err="1">
                <a:solidFill>
                  <a:prstClr val="black"/>
                </a:solidFill>
                <a:cs typeface="Arial" pitchFamily="34" charset="0"/>
              </a:rPr>
              <a:t>writing</a:t>
            </a:r>
            <a:r>
              <a:rPr lang="nb-NO" sz="1200" baseline="0" dirty="0">
                <a:solidFill>
                  <a:prstClr val="black"/>
                </a:solidFill>
                <a:cs typeface="Arial" pitchFamily="34" charset="0"/>
              </a:rPr>
              <a:t> a DMP: </a:t>
            </a:r>
          </a:p>
          <a:p>
            <a:pPr marL="0" lvl="0" indent="0" defTabSz="457200">
              <a:lnSpc>
                <a:spcPct val="150000"/>
              </a:lnSpc>
              <a:spcBef>
                <a:spcPct val="20000"/>
              </a:spcBef>
              <a:buFont typeface="Arial"/>
              <a:buNone/>
            </a:pPr>
            <a:endParaRPr lang="nb-NO" sz="12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sz="1200" dirty="0" err="1">
                <a:solidFill>
                  <a:prstClr val="black"/>
                </a:solidFill>
                <a:cs typeface="Arial" pitchFamily="34" charset="0"/>
              </a:rPr>
              <a:t>Which</a:t>
            </a:r>
            <a:r>
              <a:rPr lang="nb-NO" sz="1200" dirty="0">
                <a:solidFill>
                  <a:prstClr val="black"/>
                </a:solidFill>
                <a:cs typeface="Arial" pitchFamily="34" charset="0"/>
              </a:rPr>
              <a:t> data </a:t>
            </a:r>
            <a:r>
              <a:rPr lang="nb-NO" sz="1200" dirty="0" err="1">
                <a:solidFill>
                  <a:prstClr val="black"/>
                </a:solidFill>
                <a:cs typeface="Arial" pitchFamily="34" charset="0"/>
              </a:rPr>
              <a:t>will</a:t>
            </a:r>
            <a:r>
              <a:rPr lang="nb-NO" sz="1200" dirty="0">
                <a:solidFill>
                  <a:prstClr val="black"/>
                </a:solidFill>
                <a:cs typeface="Arial" pitchFamily="34" charset="0"/>
              </a:rPr>
              <a:t> be (</a:t>
            </a:r>
            <a:r>
              <a:rPr lang="nb-NO" sz="1200" dirty="0" err="1">
                <a:solidFill>
                  <a:prstClr val="black"/>
                </a:solidFill>
                <a:cs typeface="Arial" pitchFamily="34" charset="0"/>
              </a:rPr>
              <a:t>long</a:t>
            </a:r>
            <a:r>
              <a:rPr lang="nb-NO" sz="1200" dirty="0">
                <a:solidFill>
                  <a:prstClr val="black"/>
                </a:solidFill>
                <a:cs typeface="Arial" pitchFamily="34" charset="0"/>
              </a:rPr>
              <a:t> term) </a:t>
            </a:r>
            <a:r>
              <a:rPr lang="nb-NO" sz="1200" dirty="0" err="1">
                <a:solidFill>
                  <a:prstClr val="black"/>
                </a:solidFill>
                <a:cs typeface="Arial" pitchFamily="34" charset="0"/>
              </a:rPr>
              <a:t>preserved</a:t>
            </a:r>
            <a:r>
              <a:rPr lang="nb-NO" sz="1200" dirty="0">
                <a:solidFill>
                  <a:prstClr val="black"/>
                </a:solidFill>
                <a:cs typeface="Arial" pitchFamily="34" charset="0"/>
              </a:rPr>
              <a:t> and </a:t>
            </a:r>
            <a:r>
              <a:rPr lang="nb-NO" sz="1200" dirty="0" err="1">
                <a:solidFill>
                  <a:prstClr val="black"/>
                </a:solidFill>
                <a:cs typeface="Arial" pitchFamily="34" charset="0"/>
              </a:rPr>
              <a:t>which</a:t>
            </a:r>
            <a:r>
              <a:rPr lang="nb-NO" sz="1200" dirty="0">
                <a:solidFill>
                  <a:prstClr val="black"/>
                </a:solidFill>
                <a:cs typeface="Arial" pitchFamily="34" charset="0"/>
              </a:rPr>
              <a:t> </a:t>
            </a:r>
            <a:r>
              <a:rPr lang="nb-NO" sz="1200" dirty="0" err="1">
                <a:solidFill>
                  <a:prstClr val="black"/>
                </a:solidFill>
                <a:cs typeface="Arial" pitchFamily="34" charset="0"/>
              </a:rPr>
              <a:t>will</a:t>
            </a:r>
            <a:r>
              <a:rPr lang="nb-NO" sz="1200" dirty="0">
                <a:solidFill>
                  <a:prstClr val="black"/>
                </a:solidFill>
                <a:cs typeface="Arial" pitchFamily="34" charset="0"/>
              </a:rPr>
              <a:t> be </a:t>
            </a:r>
            <a:r>
              <a:rPr lang="nb-NO" sz="1200" dirty="0" err="1">
                <a:solidFill>
                  <a:prstClr val="black"/>
                </a:solidFill>
                <a:cs typeface="Arial" pitchFamily="34" charset="0"/>
              </a:rPr>
              <a:t>destroyed</a:t>
            </a:r>
            <a:r>
              <a:rPr lang="nb-NO" sz="1200" dirty="0">
                <a:solidFill>
                  <a:prstClr val="black"/>
                </a:solidFill>
                <a:cs typeface="Arial" pitchFamily="34" charset="0"/>
              </a:rPr>
              <a:t>?</a:t>
            </a:r>
          </a:p>
          <a:p>
            <a:pPr marL="800100" lvl="1" indent="-342900" defTabSz="457200">
              <a:lnSpc>
                <a:spcPct val="150000"/>
              </a:lnSpc>
              <a:spcBef>
                <a:spcPct val="20000"/>
              </a:spcBef>
              <a:buFont typeface="Arial" panose="020B0604020202020204" pitchFamily="34" charset="0"/>
              <a:buChar char="•"/>
            </a:pPr>
            <a:r>
              <a:rPr lang="en-GB" sz="1200" i="0" kern="1200" dirty="0">
                <a:solidFill>
                  <a:schemeClr val="tx1"/>
                </a:solidFill>
                <a:effectLst/>
                <a:latin typeface="+mn-lt"/>
                <a:ea typeface="+mn-ea"/>
                <a:cs typeface="+mn-cs"/>
              </a:rPr>
              <a:t>UiT guidelines, researchers have to </a:t>
            </a:r>
            <a:r>
              <a:rPr lang="en-GB" sz="1200" b="1" i="0" kern="1200" dirty="0">
                <a:solidFill>
                  <a:schemeClr val="tx1"/>
                </a:solidFill>
                <a:effectLst/>
                <a:latin typeface="+mn-lt"/>
                <a:ea typeface="+mn-ea"/>
                <a:cs typeface="+mn-cs"/>
              </a:rPr>
              <a:t>assess the long-term value </a:t>
            </a:r>
            <a:r>
              <a:rPr lang="en-GB" sz="1200" i="0" kern="1200" dirty="0">
                <a:solidFill>
                  <a:schemeClr val="tx1"/>
                </a:solidFill>
                <a:effectLst/>
                <a:latin typeface="+mn-lt"/>
                <a:ea typeface="+mn-ea"/>
                <a:cs typeface="+mn-cs"/>
              </a:rPr>
              <a:t>of their data, and describe how they will be managed</a:t>
            </a:r>
            <a:endParaRPr lang="nb-NO" sz="1200" i="0" dirty="0">
              <a:solidFill>
                <a:prstClr val="black"/>
              </a:solidFill>
              <a:cs typeface="Arial" pitchFamily="34" charset="0"/>
            </a:endParaRPr>
          </a:p>
        </p:txBody>
      </p:sp>
      <p:sp>
        <p:nvSpPr>
          <p:cNvPr id="4" name="Slide Number Placeholder 3"/>
          <p:cNvSpPr>
            <a:spLocks noGrp="1"/>
          </p:cNvSpPr>
          <p:nvPr>
            <p:ph type="sldNum" sz="quarter" idx="10"/>
          </p:nvPr>
        </p:nvSpPr>
        <p:spPr/>
        <p:txBody>
          <a:bodyPr/>
          <a:lstStyle/>
          <a:p>
            <a:fld id="{DF77EFDF-D5FF-4F93-A336-DEB753FB4FFC}" type="slidenum">
              <a:rPr lang="nb-NO" smtClean="0"/>
              <a:t>21</a:t>
            </a:fld>
            <a:endParaRPr lang="nb-NO"/>
          </a:p>
        </p:txBody>
      </p:sp>
    </p:spTree>
    <p:extLst>
      <p:ext uri="{BB962C8B-B14F-4D97-AF65-F5344CB8AC3E}">
        <p14:creationId xmlns:p14="http://schemas.microsoft.com/office/powerpoint/2010/main" val="2026104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defTabSz="457200">
              <a:lnSpc>
                <a:spcPct val="150000"/>
              </a:lnSpc>
              <a:spcBef>
                <a:spcPct val="20000"/>
              </a:spcBef>
              <a:buFont typeface="Arial"/>
              <a:buChar char="•"/>
            </a:pPr>
            <a:r>
              <a:rPr lang="nb-NO" sz="1200" dirty="0" err="1">
                <a:solidFill>
                  <a:prstClr val="black"/>
                </a:solidFill>
                <a:cs typeface="Arial" pitchFamily="34" charset="0"/>
              </a:rPr>
              <a:t>Where</a:t>
            </a:r>
            <a:r>
              <a:rPr lang="nb-NO" sz="1200" dirty="0">
                <a:solidFill>
                  <a:prstClr val="black"/>
                </a:solidFill>
                <a:cs typeface="Arial" pitchFamily="34" charset="0"/>
              </a:rPr>
              <a:t> </a:t>
            </a:r>
            <a:r>
              <a:rPr lang="nb-NO" sz="1200" dirty="0" err="1">
                <a:solidFill>
                  <a:prstClr val="black"/>
                </a:solidFill>
                <a:cs typeface="Arial" pitchFamily="34" charset="0"/>
              </a:rPr>
              <a:t>will</a:t>
            </a:r>
            <a:r>
              <a:rPr lang="nb-NO" sz="1200" dirty="0">
                <a:solidFill>
                  <a:prstClr val="black"/>
                </a:solidFill>
                <a:cs typeface="Arial" pitchFamily="34" charset="0"/>
              </a:rPr>
              <a:t> data, metadata, </a:t>
            </a:r>
            <a:r>
              <a:rPr lang="nb-NO" sz="1200" dirty="0" err="1">
                <a:solidFill>
                  <a:prstClr val="black"/>
                </a:solidFill>
                <a:cs typeface="Arial" pitchFamily="34" charset="0"/>
              </a:rPr>
              <a:t>documentation</a:t>
            </a:r>
            <a:r>
              <a:rPr lang="nb-NO" sz="1200" dirty="0">
                <a:solidFill>
                  <a:prstClr val="black"/>
                </a:solidFill>
                <a:cs typeface="Arial" pitchFamily="34" charset="0"/>
              </a:rPr>
              <a:t> and </a:t>
            </a:r>
            <a:r>
              <a:rPr lang="nb-NO" sz="1200" dirty="0" err="1">
                <a:solidFill>
                  <a:prstClr val="black"/>
                </a:solidFill>
                <a:cs typeface="Arial" pitchFamily="34" charset="0"/>
              </a:rPr>
              <a:t>code</a:t>
            </a:r>
            <a:r>
              <a:rPr lang="nb-NO" sz="1200" dirty="0">
                <a:solidFill>
                  <a:prstClr val="black"/>
                </a:solidFill>
                <a:cs typeface="Arial" pitchFamily="34" charset="0"/>
              </a:rPr>
              <a:t> </a:t>
            </a:r>
            <a:r>
              <a:rPr lang="nb-NO" sz="1200" dirty="0" err="1">
                <a:solidFill>
                  <a:prstClr val="black"/>
                </a:solidFill>
                <a:cs typeface="Arial" pitchFamily="34" charset="0"/>
              </a:rPr>
              <a:t>associated</a:t>
            </a:r>
            <a:r>
              <a:rPr lang="nb-NO" sz="1200" dirty="0">
                <a:solidFill>
                  <a:prstClr val="black"/>
                </a:solidFill>
                <a:cs typeface="Arial" pitchFamily="34" charset="0"/>
              </a:rPr>
              <a:t> </a:t>
            </a:r>
            <a:r>
              <a:rPr lang="nb-NO" sz="1200" dirty="0" err="1">
                <a:solidFill>
                  <a:prstClr val="black"/>
                </a:solidFill>
                <a:cs typeface="Arial" pitchFamily="34" charset="0"/>
              </a:rPr>
              <a:t>with</a:t>
            </a:r>
            <a:r>
              <a:rPr lang="nb-NO" sz="1200" dirty="0">
                <a:solidFill>
                  <a:prstClr val="black"/>
                </a:solidFill>
                <a:cs typeface="Arial" pitchFamily="34" charset="0"/>
              </a:rPr>
              <a:t> </a:t>
            </a:r>
            <a:r>
              <a:rPr lang="nb-NO" sz="1200" dirty="0" err="1">
                <a:solidFill>
                  <a:prstClr val="black"/>
                </a:solidFill>
                <a:cs typeface="Arial" pitchFamily="34" charset="0"/>
              </a:rPr>
              <a:t>the</a:t>
            </a:r>
            <a:r>
              <a:rPr lang="nb-NO" sz="1200" dirty="0">
                <a:solidFill>
                  <a:prstClr val="black"/>
                </a:solidFill>
                <a:cs typeface="Arial" pitchFamily="34" charset="0"/>
              </a:rPr>
              <a:t> data be </a:t>
            </a:r>
            <a:r>
              <a:rPr lang="nb-NO" sz="1200" dirty="0" err="1">
                <a:solidFill>
                  <a:prstClr val="black"/>
                </a:solidFill>
                <a:cs typeface="Arial" pitchFamily="34" charset="0"/>
              </a:rPr>
              <a:t>archived</a:t>
            </a:r>
            <a:r>
              <a:rPr lang="nb-NO" sz="1200" dirty="0">
                <a:solidFill>
                  <a:prstClr val="black"/>
                </a:solidFill>
                <a:cs typeface="Arial" pitchFamily="34" charset="0"/>
              </a:rPr>
              <a:t>?</a:t>
            </a:r>
          </a:p>
          <a:p>
            <a:pPr marL="800100" lvl="1" indent="-342900" defTabSz="457200">
              <a:lnSpc>
                <a:spcPct val="150000"/>
              </a:lnSpc>
              <a:spcBef>
                <a:spcPct val="20000"/>
              </a:spcBef>
              <a:buFont typeface="Arial"/>
              <a:buChar char="•"/>
            </a:pPr>
            <a:r>
              <a:rPr lang="en-GB" sz="1200" i="0" kern="1200" dirty="0" err="1">
                <a:solidFill>
                  <a:schemeClr val="tx1"/>
                </a:solidFill>
                <a:effectLst/>
                <a:latin typeface="+mn-lt"/>
                <a:ea typeface="+mn-ea"/>
                <a:cs typeface="+mn-cs"/>
              </a:rPr>
              <a:t>UiT’s</a:t>
            </a:r>
            <a:r>
              <a:rPr lang="en-GB" sz="1200" i="0" kern="1200" dirty="0">
                <a:solidFill>
                  <a:schemeClr val="tx1"/>
                </a:solidFill>
                <a:effectLst/>
                <a:latin typeface="+mn-lt"/>
                <a:ea typeface="+mn-ea"/>
                <a:cs typeface="+mn-cs"/>
              </a:rPr>
              <a:t> archive for open research data, </a:t>
            </a:r>
            <a:r>
              <a:rPr lang="en-GB" sz="1200" i="0" u="sng" kern="1200" dirty="0">
                <a:solidFill>
                  <a:schemeClr val="tx1"/>
                </a:solidFill>
                <a:effectLst/>
                <a:latin typeface="+mn-lt"/>
                <a:ea typeface="+mn-ea"/>
                <a:cs typeface="+mn-cs"/>
                <a:hlinkClick r:id="rId3"/>
              </a:rPr>
              <a:t>UiT Open Research Data</a:t>
            </a:r>
            <a:r>
              <a:rPr lang="en-GB" sz="1200" i="0" kern="1200" dirty="0">
                <a:solidFill>
                  <a:schemeClr val="tx1"/>
                </a:solidFill>
                <a:effectLst/>
                <a:latin typeface="+mn-lt"/>
                <a:ea typeface="+mn-ea"/>
                <a:cs typeface="+mn-cs"/>
              </a:rPr>
              <a:t>, provides researchers with a safe service for archiving, sharing and publishing open research data.)</a:t>
            </a:r>
          </a:p>
          <a:p>
            <a:pPr marL="342900" lvl="0" indent="-342900" defTabSz="457200">
              <a:lnSpc>
                <a:spcPct val="150000"/>
              </a:lnSpc>
              <a:spcBef>
                <a:spcPct val="20000"/>
              </a:spcBef>
              <a:buFont typeface="Arial"/>
              <a:buChar char="•"/>
            </a:pPr>
            <a:r>
              <a:rPr lang="nb-NO" sz="1200" dirty="0" err="1">
                <a:solidFill>
                  <a:prstClr val="black"/>
                </a:solidFill>
                <a:cs typeface="Arial" pitchFamily="34" charset="0"/>
              </a:rPr>
              <a:t>When</a:t>
            </a:r>
            <a:r>
              <a:rPr lang="nb-NO" sz="1200" dirty="0">
                <a:solidFill>
                  <a:prstClr val="black"/>
                </a:solidFill>
                <a:cs typeface="Arial" pitchFamily="34" charset="0"/>
              </a:rPr>
              <a:t> </a:t>
            </a:r>
            <a:r>
              <a:rPr lang="nb-NO" sz="1200" dirty="0" err="1">
                <a:solidFill>
                  <a:prstClr val="black"/>
                </a:solidFill>
                <a:cs typeface="Arial" pitchFamily="34" charset="0"/>
              </a:rPr>
              <a:t>will</a:t>
            </a:r>
            <a:r>
              <a:rPr lang="nb-NO" sz="1200" dirty="0">
                <a:solidFill>
                  <a:prstClr val="black"/>
                </a:solidFill>
                <a:cs typeface="Arial" pitchFamily="34" charset="0"/>
              </a:rPr>
              <a:t> </a:t>
            </a:r>
            <a:r>
              <a:rPr lang="nb-NO" sz="1200" dirty="0" err="1">
                <a:solidFill>
                  <a:prstClr val="black"/>
                </a:solidFill>
                <a:cs typeface="Arial" pitchFamily="34" charset="0"/>
              </a:rPr>
              <a:t>the</a:t>
            </a:r>
            <a:r>
              <a:rPr lang="nb-NO" sz="1200" dirty="0">
                <a:solidFill>
                  <a:prstClr val="black"/>
                </a:solidFill>
                <a:cs typeface="Arial" pitchFamily="34" charset="0"/>
              </a:rPr>
              <a:t> data be </a:t>
            </a:r>
            <a:r>
              <a:rPr lang="nb-NO" sz="1200" dirty="0" err="1">
                <a:solidFill>
                  <a:prstClr val="black"/>
                </a:solidFill>
                <a:cs typeface="Arial" pitchFamily="34" charset="0"/>
              </a:rPr>
              <a:t>made</a:t>
            </a:r>
            <a:r>
              <a:rPr lang="nb-NO" sz="1200" dirty="0">
                <a:solidFill>
                  <a:prstClr val="black"/>
                </a:solidFill>
                <a:cs typeface="Arial" pitchFamily="34" charset="0"/>
              </a:rPr>
              <a:t> </a:t>
            </a:r>
            <a:r>
              <a:rPr lang="nb-NO" sz="1200" dirty="0" err="1">
                <a:solidFill>
                  <a:prstClr val="black"/>
                </a:solidFill>
                <a:cs typeface="Arial" pitchFamily="34" charset="0"/>
              </a:rPr>
              <a:t>openly</a:t>
            </a:r>
            <a:r>
              <a:rPr lang="nb-NO" sz="1200" dirty="0">
                <a:solidFill>
                  <a:prstClr val="black"/>
                </a:solidFill>
                <a:cs typeface="Arial" pitchFamily="34" charset="0"/>
              </a:rPr>
              <a:t> </a:t>
            </a:r>
            <a:r>
              <a:rPr lang="nb-NO" sz="1200" dirty="0" err="1">
                <a:solidFill>
                  <a:prstClr val="black"/>
                </a:solidFill>
                <a:cs typeface="Arial" pitchFamily="34" charset="0"/>
              </a:rPr>
              <a:t>available</a:t>
            </a:r>
            <a:r>
              <a:rPr lang="nb-NO" sz="1200" dirty="0">
                <a:solidFill>
                  <a:prstClr val="black"/>
                </a:solidFill>
                <a:cs typeface="Arial" pitchFamily="34" charset="0"/>
              </a:rPr>
              <a:t>? </a:t>
            </a:r>
          </a:p>
          <a:p>
            <a:pPr marL="628650" lvl="1" indent="-171450">
              <a:buFont typeface="Arial" panose="020B0604020202020204" pitchFamily="34" charset="0"/>
              <a:buChar char="•"/>
            </a:pPr>
            <a:r>
              <a:rPr lang="en-GB" sz="1200" i="0" kern="1200" dirty="0">
                <a:solidFill>
                  <a:schemeClr val="tx1"/>
                </a:solidFill>
                <a:effectLst/>
                <a:latin typeface="+mn-lt"/>
                <a:ea typeface="+mn-ea"/>
                <a:cs typeface="+mn-cs"/>
              </a:rPr>
              <a:t>For data that form the basis of scientific publications, this means </a:t>
            </a:r>
            <a:r>
              <a:rPr lang="en-GB" sz="1200" b="1" i="0" kern="1200" dirty="0">
                <a:solidFill>
                  <a:schemeClr val="tx1"/>
                </a:solidFill>
                <a:effectLst/>
                <a:latin typeface="+mn-lt"/>
                <a:ea typeface="+mn-ea"/>
                <a:cs typeface="+mn-cs"/>
              </a:rPr>
              <a:t>no later than the date of publication</a:t>
            </a:r>
            <a:r>
              <a:rPr lang="en-GB" sz="1200" i="0" kern="1200" dirty="0">
                <a:solidFill>
                  <a:schemeClr val="tx1"/>
                </a:solidFill>
                <a:effectLst/>
                <a:latin typeface="+mn-lt"/>
                <a:ea typeface="+mn-ea"/>
                <a:cs typeface="+mn-cs"/>
              </a:rPr>
              <a:t>. </a:t>
            </a:r>
          </a:p>
          <a:p>
            <a:pPr marL="628650" lvl="1" indent="-171450">
              <a:buFont typeface="Arial" panose="020B0604020202020204" pitchFamily="34" charset="0"/>
              <a:buChar char="•"/>
            </a:pPr>
            <a:r>
              <a:rPr lang="en-GB" sz="1200" i="0" kern="1200" dirty="0">
                <a:solidFill>
                  <a:schemeClr val="tx1"/>
                </a:solidFill>
                <a:effectLst/>
                <a:latin typeface="+mn-lt"/>
                <a:ea typeface="+mn-ea"/>
                <a:cs typeface="+mn-cs"/>
              </a:rPr>
              <a:t>For other data that may be of interest for other research, this will normally be </a:t>
            </a:r>
            <a:r>
              <a:rPr lang="en-GB" sz="1200" b="1" i="0" kern="1200" dirty="0">
                <a:solidFill>
                  <a:schemeClr val="tx1"/>
                </a:solidFill>
                <a:effectLst/>
                <a:latin typeface="+mn-lt"/>
                <a:ea typeface="+mn-ea"/>
                <a:cs typeface="+mn-cs"/>
              </a:rPr>
              <a:t>at the end of the project </a:t>
            </a:r>
            <a:r>
              <a:rPr lang="en-GB" sz="1200" i="0" kern="1200" dirty="0">
                <a:solidFill>
                  <a:schemeClr val="tx1"/>
                </a:solidFill>
                <a:effectLst/>
                <a:latin typeface="+mn-lt"/>
                <a:ea typeface="+mn-ea"/>
                <a:cs typeface="+mn-cs"/>
              </a:rPr>
              <a:t>and </a:t>
            </a:r>
            <a:r>
              <a:rPr lang="en-GB" sz="1200" b="1" i="0" kern="1200" dirty="0">
                <a:solidFill>
                  <a:schemeClr val="tx1"/>
                </a:solidFill>
                <a:effectLst/>
                <a:latin typeface="+mn-lt"/>
                <a:ea typeface="+mn-ea"/>
                <a:cs typeface="+mn-cs"/>
              </a:rPr>
              <a:t>no later than three years after the project has ended</a:t>
            </a:r>
            <a:r>
              <a:rPr lang="en-GB" sz="1200" i="0" kern="1200" dirty="0">
                <a:solidFill>
                  <a:schemeClr val="tx1"/>
                </a:solidFill>
                <a:effectLst/>
                <a:latin typeface="+mn-lt"/>
                <a:ea typeface="+mn-ea"/>
                <a:cs typeface="+mn-cs"/>
              </a:rPr>
              <a:t>.</a:t>
            </a:r>
          </a:p>
          <a:p>
            <a:pPr marL="342900" indent="-342900">
              <a:buFont typeface="Arial" panose="020B0604020202020204" pitchFamily="34" charset="0"/>
              <a:buChar char="•"/>
            </a:pPr>
            <a:r>
              <a:rPr lang="en-GB" sz="1200" dirty="0"/>
              <a:t>How will the data be licensed</a:t>
            </a:r>
            <a:r>
              <a:rPr lang="en-GB" sz="1200" b="1" dirty="0"/>
              <a:t> </a:t>
            </a:r>
            <a:r>
              <a:rPr lang="en-GB" sz="1200" dirty="0"/>
              <a:t>for reuse?</a:t>
            </a:r>
            <a:endParaRPr lang="nb-NO" sz="1200" dirty="0"/>
          </a:p>
          <a:p>
            <a:pPr marL="628650" lvl="1" indent="-171450">
              <a:buFont typeface="Arial" panose="020B0604020202020204" pitchFamily="34" charset="0"/>
              <a:buChar char="•"/>
            </a:pPr>
            <a:r>
              <a:rPr lang="en-GB" sz="1200" i="0" kern="1200" dirty="0">
                <a:solidFill>
                  <a:schemeClr val="tx1"/>
                </a:solidFill>
                <a:effectLst/>
                <a:latin typeface="+mn-lt"/>
                <a:ea typeface="+mn-ea"/>
                <a:cs typeface="+mn-cs"/>
              </a:rPr>
              <a:t>UiT guidelines, research data shall be </a:t>
            </a:r>
            <a:r>
              <a:rPr lang="en-GB" sz="1200" b="1" i="0" kern="1200" dirty="0">
                <a:solidFill>
                  <a:schemeClr val="tx1"/>
                </a:solidFill>
                <a:effectLst/>
                <a:latin typeface="+mn-lt"/>
                <a:ea typeface="+mn-ea"/>
                <a:cs typeface="+mn-cs"/>
              </a:rPr>
              <a:t>equipped with licenses for access, reuse, and dissemination</a:t>
            </a:r>
            <a:r>
              <a:rPr lang="en-GB" sz="1200" i="1" kern="1200" dirty="0">
                <a:solidFill>
                  <a:schemeClr val="tx1"/>
                </a:solidFill>
                <a:effectLst/>
                <a:latin typeface="+mn-lt"/>
                <a:ea typeface="+mn-ea"/>
                <a:cs typeface="+mn-cs"/>
              </a:rPr>
              <a:t>. </a:t>
            </a:r>
            <a:endParaRPr lang="nb-NO" sz="1200" dirty="0">
              <a:solidFill>
                <a:prstClr val="black"/>
              </a:solidFill>
              <a:cs typeface="Arial" pitchFamily="34" charset="0"/>
            </a:endParaRPr>
          </a:p>
          <a:p>
            <a:endParaRPr lang="nb-NO" sz="1200" dirty="0"/>
          </a:p>
        </p:txBody>
      </p:sp>
      <p:sp>
        <p:nvSpPr>
          <p:cNvPr id="4" name="Slide Number Placeholder 3"/>
          <p:cNvSpPr>
            <a:spLocks noGrp="1"/>
          </p:cNvSpPr>
          <p:nvPr>
            <p:ph type="sldNum" sz="quarter" idx="10"/>
          </p:nvPr>
        </p:nvSpPr>
        <p:spPr/>
        <p:txBody>
          <a:bodyPr/>
          <a:lstStyle/>
          <a:p>
            <a:fld id="{DF77EFDF-D5FF-4F93-A336-DEB753FB4FFC}" type="slidenum">
              <a:rPr lang="nb-NO" smtClean="0"/>
              <a:t>22</a:t>
            </a:fld>
            <a:endParaRPr lang="nb-NO"/>
          </a:p>
        </p:txBody>
      </p:sp>
    </p:spTree>
    <p:extLst>
      <p:ext uri="{BB962C8B-B14F-4D97-AF65-F5344CB8AC3E}">
        <p14:creationId xmlns:p14="http://schemas.microsoft.com/office/powerpoint/2010/main" val="27447983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NSD = Norwegian Centre for</a:t>
            </a:r>
            <a:r>
              <a:rPr lang="nb-NO" baseline="0" dirty="0"/>
              <a:t> Research data</a:t>
            </a:r>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23</a:t>
            </a:fld>
            <a:endParaRPr lang="nb-NO"/>
          </a:p>
        </p:txBody>
      </p:sp>
    </p:spTree>
    <p:extLst>
      <p:ext uri="{BB962C8B-B14F-4D97-AF65-F5344CB8AC3E}">
        <p14:creationId xmlns:p14="http://schemas.microsoft.com/office/powerpoint/2010/main" val="25333512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10"/>
          </p:nvPr>
        </p:nvSpPr>
        <p:spPr/>
        <p:txBody>
          <a:bodyPr/>
          <a:lstStyle/>
          <a:p>
            <a:fld id="{DF77EFDF-D5FF-4F93-A336-DEB753FB4FFC}" type="slidenum">
              <a:rPr lang="nb-NO" smtClean="0"/>
              <a:t>24</a:t>
            </a:fld>
            <a:endParaRPr lang="nb-NO"/>
          </a:p>
        </p:txBody>
      </p:sp>
    </p:spTree>
    <p:extLst>
      <p:ext uri="{BB962C8B-B14F-4D97-AF65-F5344CB8AC3E}">
        <p14:creationId xmlns:p14="http://schemas.microsoft.com/office/powerpoint/2010/main" val="30034394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10"/>
          </p:nvPr>
        </p:nvSpPr>
        <p:spPr/>
        <p:txBody>
          <a:bodyPr/>
          <a:lstStyle/>
          <a:p>
            <a:fld id="{DF77EFDF-D5FF-4F93-A336-DEB753FB4FFC}" type="slidenum">
              <a:rPr lang="nb-NO" smtClean="0"/>
              <a:t>25</a:t>
            </a:fld>
            <a:endParaRPr lang="nb-NO"/>
          </a:p>
        </p:txBody>
      </p:sp>
    </p:spTree>
    <p:extLst>
      <p:ext uri="{BB962C8B-B14F-4D97-AF65-F5344CB8AC3E}">
        <p14:creationId xmlns:p14="http://schemas.microsoft.com/office/powerpoint/2010/main" val="3980624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26</a:t>
            </a:fld>
            <a:endParaRPr lang="nb-NO"/>
          </a:p>
        </p:txBody>
      </p:sp>
    </p:spTree>
    <p:extLst>
      <p:ext uri="{BB962C8B-B14F-4D97-AF65-F5344CB8AC3E}">
        <p14:creationId xmlns:p14="http://schemas.microsoft.com/office/powerpoint/2010/main" val="8638982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aldar for lysbilete 1"/>
          <p:cNvSpPr>
            <a:spLocks noGrp="1" noRot="1" noChangeAspect="1"/>
          </p:cNvSpPr>
          <p:nvPr>
            <p:ph type="sldImg"/>
          </p:nvPr>
        </p:nvSpPr>
        <p:spPr/>
      </p:sp>
      <p:sp>
        <p:nvSpPr>
          <p:cNvPr id="3" name="Plasshaldar for notat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n-NO" dirty="0"/>
          </a:p>
        </p:txBody>
      </p:sp>
      <p:sp>
        <p:nvSpPr>
          <p:cNvPr id="4" name="Plasshaldar for lysbiletnummer 3"/>
          <p:cNvSpPr>
            <a:spLocks noGrp="1"/>
          </p:cNvSpPr>
          <p:nvPr>
            <p:ph type="sldNum" sz="quarter" idx="10"/>
          </p:nvPr>
        </p:nvSpPr>
        <p:spPr/>
        <p:txBody>
          <a:bodyPr/>
          <a:lstStyle/>
          <a:p>
            <a:fld id="{18B89D56-E301-4833-A2E8-36ECAA7B570B}" type="slidenum">
              <a:rPr lang="nn-NO" smtClean="0"/>
              <a:t>27</a:t>
            </a:fld>
            <a:endParaRPr lang="nn-NO"/>
          </a:p>
        </p:txBody>
      </p:sp>
    </p:spTree>
    <p:extLst>
      <p:ext uri="{BB962C8B-B14F-4D97-AF65-F5344CB8AC3E}">
        <p14:creationId xmlns:p14="http://schemas.microsoft.com/office/powerpoint/2010/main" val="1209133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sz="1200" b="0" i="0" kern="1200" dirty="0">
                <a:solidFill>
                  <a:schemeClr val="tx1"/>
                </a:solidFill>
                <a:effectLst/>
                <a:latin typeface="+mn-lt"/>
                <a:ea typeface="+mn-ea"/>
                <a:cs typeface="+mn-cs"/>
              </a:rPr>
              <a:t>All governance-levels are stitched together, that is….the policies are related to </a:t>
            </a:r>
            <a:r>
              <a:rPr lang="en-US" sz="1200" b="0" i="0" kern="1200">
                <a:solidFill>
                  <a:schemeClr val="tx1"/>
                </a:solidFill>
                <a:effectLst/>
                <a:latin typeface="+mn-lt"/>
                <a:ea typeface="+mn-ea"/>
                <a:cs typeface="+mn-cs"/>
              </a:rPr>
              <a:t>each other.</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Open Data</a:t>
            </a:r>
          </a:p>
          <a:p>
            <a:r>
              <a:rPr lang="en-US" sz="1200" b="0" i="0" kern="1200" dirty="0">
                <a:solidFill>
                  <a:schemeClr val="tx1"/>
                </a:solidFill>
                <a:effectLst/>
                <a:latin typeface="+mn-lt"/>
                <a:ea typeface="+mn-ea"/>
                <a:cs typeface="+mn-cs"/>
              </a:rPr>
              <a:t>FAIR and open data sharing should become the default for the results of EU-funded scientific research.</a:t>
            </a: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European Open Science Cloud (EOSC)</a:t>
            </a:r>
          </a:p>
          <a:p>
            <a:r>
              <a:rPr lang="en-US" sz="1200" b="0" i="0" kern="1200" dirty="0">
                <a:solidFill>
                  <a:schemeClr val="tx1"/>
                </a:solidFill>
                <a:effectLst/>
                <a:latin typeface="+mn-lt"/>
                <a:ea typeface="+mn-ea"/>
                <a:cs typeface="+mn-cs"/>
              </a:rPr>
              <a:t>The (EOSC is a trusted, virtual, federated environment that cuts across borders and scientific disciplines to store, share, process and reuse research digital objects (like publications, data, and software). EOSC brings together institutional, national and European stakeholders, initiatives and infrastructures.</a:t>
            </a:r>
          </a:p>
          <a:p>
            <a:r>
              <a:rPr lang="en-US" sz="1200" b="0" i="0" u="sng" kern="1200" dirty="0">
                <a:solidFill>
                  <a:schemeClr val="tx1"/>
                </a:solidFill>
                <a:effectLst/>
                <a:latin typeface="+mn-lt"/>
                <a:ea typeface="+mn-ea"/>
                <a:cs typeface="+mn-cs"/>
                <a:hlinkClick r:id="rId3"/>
              </a:rPr>
              <a:t>Read more about the EOSC</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New generation metrics</a:t>
            </a:r>
          </a:p>
          <a:p>
            <a:r>
              <a:rPr lang="en-US" sz="1200" b="0" i="0" kern="1200" dirty="0">
                <a:solidFill>
                  <a:schemeClr val="tx1"/>
                </a:solidFill>
                <a:effectLst/>
                <a:latin typeface="+mn-lt"/>
                <a:ea typeface="+mn-ea"/>
                <a:cs typeface="+mn-cs"/>
              </a:rPr>
              <a:t>New indicators must be developed to complement the conventional indicators for research quality and impact, so as to do justice to open science practices.</a:t>
            </a:r>
          </a:p>
          <a:p>
            <a:r>
              <a:rPr lang="en-US" sz="1200" b="0" i="0" u="sng" kern="1200" dirty="0">
                <a:solidFill>
                  <a:schemeClr val="tx1"/>
                </a:solidFill>
                <a:effectLst/>
                <a:latin typeface="+mn-lt"/>
                <a:ea typeface="+mn-ea"/>
                <a:cs typeface="+mn-cs"/>
                <a:hlinkClick r:id="rId4"/>
              </a:rPr>
              <a:t>Expert group on </a:t>
            </a:r>
            <a:r>
              <a:rPr lang="en-US" sz="1200" b="0" i="0" u="sng" kern="1200" dirty="0" err="1">
                <a:solidFill>
                  <a:schemeClr val="tx1"/>
                </a:solidFill>
                <a:effectLst/>
                <a:latin typeface="+mn-lt"/>
                <a:ea typeface="+mn-ea"/>
                <a:cs typeface="+mn-cs"/>
                <a:hlinkClick r:id="rId4"/>
              </a:rPr>
              <a:t>altmetrics</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Mutual learning exercise on open science - </a:t>
            </a:r>
            <a:r>
              <a:rPr lang="en-US" sz="1200" b="1" i="0" kern="1200" dirty="0" err="1">
                <a:solidFill>
                  <a:schemeClr val="tx1"/>
                </a:solidFill>
                <a:effectLst/>
                <a:latin typeface="+mn-lt"/>
                <a:ea typeface="+mn-ea"/>
                <a:cs typeface="+mn-cs"/>
              </a:rPr>
              <a:t>altmetrics</a:t>
            </a:r>
            <a:r>
              <a:rPr lang="en-US" sz="1200" b="1" i="0" kern="1200" dirty="0">
                <a:solidFill>
                  <a:schemeClr val="tx1"/>
                </a:solidFill>
                <a:effectLst/>
                <a:latin typeface="+mn-lt"/>
                <a:ea typeface="+mn-ea"/>
                <a:cs typeface="+mn-cs"/>
              </a:rPr>
              <a:t> and rewards</a:t>
            </a:r>
          </a:p>
          <a:p>
            <a:r>
              <a:rPr lang="en-US" sz="1200" b="0" i="0" kern="1200" dirty="0">
                <a:solidFill>
                  <a:schemeClr val="tx1"/>
                </a:solidFill>
                <a:effectLst/>
                <a:latin typeface="+mn-lt"/>
                <a:ea typeface="+mn-ea"/>
                <a:cs typeface="+mn-cs"/>
              </a:rPr>
              <a:t>Mutual learning exercises focus on specific research and innovation challenges of interest to several EU countries and associated countries and draw on a hands-on project-based exchange of good practice. This exercise focused on defining.</a:t>
            </a:r>
          </a:p>
          <a:p>
            <a:r>
              <a:rPr lang="en-US" sz="1200" b="0" i="0" kern="1200" dirty="0">
                <a:solidFill>
                  <a:schemeClr val="tx1"/>
                </a:solidFill>
                <a:effectLst/>
                <a:latin typeface="+mn-lt"/>
                <a:ea typeface="+mn-ea"/>
                <a:cs typeface="+mn-cs"/>
              </a:rPr>
              <a:t>alternative metrics to measure the qualities and impact of research outcomes</a:t>
            </a:r>
          </a:p>
          <a:p>
            <a:r>
              <a:rPr lang="en-US" sz="1200" b="0" i="0" kern="1200" dirty="0">
                <a:solidFill>
                  <a:schemeClr val="tx1"/>
                </a:solidFill>
                <a:effectLst/>
                <a:latin typeface="+mn-lt"/>
                <a:ea typeface="+mn-ea"/>
                <a:cs typeface="+mn-cs"/>
              </a:rPr>
              <a:t>rewards for researchers to engage in open science activities</a:t>
            </a:r>
          </a:p>
          <a:p>
            <a:r>
              <a:rPr lang="en-US" sz="1200" b="0" i="0" u="sng" kern="1200" dirty="0">
                <a:solidFill>
                  <a:schemeClr val="tx1"/>
                </a:solidFill>
                <a:effectLst/>
                <a:latin typeface="+mn-lt"/>
                <a:ea typeface="+mn-ea"/>
                <a:cs typeface="+mn-cs"/>
                <a:hlinkClick r:id="rId5"/>
              </a:rPr>
              <a:t>Read more about this mutual learning exercise</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Future of scholarly communication</a:t>
            </a:r>
          </a:p>
          <a:p>
            <a:r>
              <a:rPr lang="en-US" sz="1200" b="0" i="0" kern="1200" dirty="0">
                <a:solidFill>
                  <a:schemeClr val="tx1"/>
                </a:solidFill>
                <a:effectLst/>
                <a:latin typeface="+mn-lt"/>
                <a:ea typeface="+mn-ea"/>
                <a:cs typeface="+mn-cs"/>
              </a:rPr>
              <a:t>All peer-reviewed scientific publications should be freely accessible, and the early sharing of different kinds of research outputs should be encouraged.</a:t>
            </a:r>
          </a:p>
          <a:p>
            <a:r>
              <a:rPr lang="en-US" sz="1200" b="0" i="0" u="sng" kern="1200" dirty="0">
                <a:solidFill>
                  <a:schemeClr val="tx1"/>
                </a:solidFill>
                <a:effectLst/>
                <a:latin typeface="+mn-lt"/>
                <a:ea typeface="+mn-ea"/>
                <a:cs typeface="+mn-cs"/>
                <a:hlinkClick r:id="rId6"/>
              </a:rPr>
              <a:t>Read more about open access policy</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Rewards</a:t>
            </a:r>
          </a:p>
          <a:p>
            <a:r>
              <a:rPr lang="en-US" sz="1200" b="0" i="0" kern="1200" dirty="0">
                <a:solidFill>
                  <a:schemeClr val="tx1"/>
                </a:solidFill>
                <a:effectLst/>
                <a:latin typeface="+mn-lt"/>
                <a:ea typeface="+mn-ea"/>
                <a:cs typeface="+mn-cs"/>
              </a:rPr>
              <a:t>Research career evaluation systems should fully acknowledge open science activities.</a:t>
            </a:r>
          </a:p>
          <a:p>
            <a:r>
              <a:rPr lang="en-US" sz="1200" b="0" i="0" kern="1200" dirty="0">
                <a:solidFill>
                  <a:schemeClr val="tx1"/>
                </a:solidFill>
                <a:effectLst/>
                <a:latin typeface="+mn-lt"/>
                <a:ea typeface="+mn-ea"/>
                <a:cs typeface="+mn-cs"/>
              </a:rPr>
              <a:t>A working group in this area produced a report in 2017 on </a:t>
            </a:r>
            <a:r>
              <a:rPr lang="en-US" sz="1200" b="0" i="0" u="sng" kern="1200" dirty="0">
                <a:solidFill>
                  <a:schemeClr val="tx1"/>
                </a:solidFill>
                <a:effectLst/>
                <a:latin typeface="+mn-lt"/>
                <a:ea typeface="+mn-ea"/>
                <a:cs typeface="+mn-cs"/>
                <a:hlinkClick r:id="rId7"/>
              </a:rPr>
              <a:t>rewards, incentives and recognition for researchers practicing open science</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Research integrity &amp; reproducibility of scientific results</a:t>
            </a:r>
          </a:p>
          <a:p>
            <a:r>
              <a:rPr lang="en-US" sz="1200" b="0" i="0" kern="1200" dirty="0">
                <a:solidFill>
                  <a:schemeClr val="tx1"/>
                </a:solidFill>
                <a:effectLst/>
                <a:latin typeface="+mn-lt"/>
                <a:ea typeface="+mn-ea"/>
                <a:cs typeface="+mn-cs"/>
              </a:rPr>
              <a:t>All publicly funded research in the EU should adhere to commonly agreed standards of research integrity.</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 results of Research &amp; Innovation activities should be reproducible. A Scoping Report on the </a:t>
            </a:r>
            <a:r>
              <a:rPr lang="en-US" sz="1200" b="0" i="0" u="sng" kern="1200" dirty="0">
                <a:solidFill>
                  <a:schemeClr val="tx1"/>
                </a:solidFill>
                <a:effectLst/>
                <a:latin typeface="+mn-lt"/>
                <a:ea typeface="+mn-ea"/>
                <a:cs typeface="+mn-cs"/>
                <a:hlinkClick r:id="rId8"/>
              </a:rPr>
              <a:t>Reproducibility of scientific results in the EU</a:t>
            </a:r>
            <a:r>
              <a:rPr lang="en-US" sz="1200" b="0" i="0" kern="1200" dirty="0">
                <a:solidFill>
                  <a:schemeClr val="tx1"/>
                </a:solidFill>
                <a:effectLst/>
                <a:latin typeface="+mn-lt"/>
                <a:ea typeface="+mn-ea"/>
                <a:cs typeface="+mn-cs"/>
              </a:rPr>
              <a:t> was published in December 2020.</a:t>
            </a: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Education and skills</a:t>
            </a:r>
          </a:p>
          <a:p>
            <a:r>
              <a:rPr lang="en-US" sz="1200" b="0" i="0" kern="1200" dirty="0">
                <a:solidFill>
                  <a:schemeClr val="tx1"/>
                </a:solidFill>
                <a:effectLst/>
                <a:latin typeface="+mn-lt"/>
                <a:ea typeface="+mn-ea"/>
                <a:cs typeface="+mn-cs"/>
              </a:rPr>
              <a:t>All scientists in Europe should have the necessary skills and support to apply open science research routines and practices.</a:t>
            </a:r>
          </a:p>
          <a:p>
            <a:r>
              <a:rPr lang="en-US" sz="1200" b="0" i="0" kern="1200" dirty="0">
                <a:solidFill>
                  <a:schemeClr val="tx1"/>
                </a:solidFill>
                <a:effectLst/>
                <a:latin typeface="+mn-lt"/>
                <a:ea typeface="+mn-ea"/>
                <a:cs typeface="+mn-cs"/>
              </a:rPr>
              <a:t>A working group in this area produced a report in 2017, </a:t>
            </a:r>
            <a:r>
              <a:rPr lang="en-US" sz="1200" b="0" i="0" u="sng" kern="1200" dirty="0">
                <a:solidFill>
                  <a:schemeClr val="tx1"/>
                </a:solidFill>
                <a:effectLst/>
                <a:latin typeface="+mn-lt"/>
                <a:ea typeface="+mn-ea"/>
                <a:cs typeface="+mn-cs"/>
                <a:hlinkClick r:id="rId9"/>
              </a:rPr>
              <a:t>Providing researchers with the skills and competencies they need to </a:t>
            </a:r>
            <a:r>
              <a:rPr lang="en-US" sz="1200" b="0" i="0" u="sng" kern="1200" dirty="0" err="1">
                <a:solidFill>
                  <a:schemeClr val="tx1"/>
                </a:solidFill>
                <a:effectLst/>
                <a:latin typeface="+mn-lt"/>
                <a:ea typeface="+mn-ea"/>
                <a:cs typeface="+mn-cs"/>
                <a:hlinkClick r:id="rId9"/>
              </a:rPr>
              <a:t>practise</a:t>
            </a:r>
            <a:r>
              <a:rPr lang="en-US" sz="1200" b="0" i="0" u="sng" kern="1200" dirty="0">
                <a:solidFill>
                  <a:schemeClr val="tx1"/>
                </a:solidFill>
                <a:effectLst/>
                <a:latin typeface="+mn-lt"/>
                <a:ea typeface="+mn-ea"/>
                <a:cs typeface="+mn-cs"/>
                <a:hlinkClick r:id="rId9"/>
              </a:rPr>
              <a:t> Open Science</a:t>
            </a:r>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Citizen science</a:t>
            </a:r>
          </a:p>
          <a:p>
            <a:r>
              <a:rPr lang="en-US" sz="1200" b="0" i="0" kern="1200" dirty="0">
                <a:solidFill>
                  <a:schemeClr val="tx1"/>
                </a:solidFill>
                <a:effectLst/>
                <a:latin typeface="+mn-lt"/>
                <a:ea typeface="+mn-ea"/>
                <a:cs typeface="+mn-cs"/>
              </a:rPr>
              <a:t>The general public should be able to make significant contributions and be </a:t>
            </a:r>
            <a:r>
              <a:rPr lang="en-US" sz="1200" b="0" i="0" kern="1200" dirty="0" err="1">
                <a:solidFill>
                  <a:schemeClr val="tx1"/>
                </a:solidFill>
                <a:effectLst/>
                <a:latin typeface="+mn-lt"/>
                <a:ea typeface="+mn-ea"/>
                <a:cs typeface="+mn-cs"/>
              </a:rPr>
              <a:t>recognised</a:t>
            </a:r>
            <a:r>
              <a:rPr lang="en-US" sz="1200" b="0" i="0" kern="1200" dirty="0">
                <a:solidFill>
                  <a:schemeClr val="tx1"/>
                </a:solidFill>
                <a:effectLst/>
                <a:latin typeface="+mn-lt"/>
                <a:ea typeface="+mn-ea"/>
                <a:cs typeface="+mn-cs"/>
              </a:rPr>
              <a:t> as valid European science knowledge producers.</a:t>
            </a:r>
          </a:p>
          <a:p>
            <a:endParaRPr lang="nb-NO" dirty="0"/>
          </a:p>
        </p:txBody>
      </p:sp>
      <p:sp>
        <p:nvSpPr>
          <p:cNvPr id="4" name="Plassholder for lysbildenummer 3"/>
          <p:cNvSpPr>
            <a:spLocks noGrp="1"/>
          </p:cNvSpPr>
          <p:nvPr>
            <p:ph type="sldNum" sz="quarter" idx="5"/>
          </p:nvPr>
        </p:nvSpPr>
        <p:spPr/>
        <p:txBody>
          <a:bodyPr/>
          <a:lstStyle/>
          <a:p>
            <a:fld id="{DF77EFDF-D5FF-4F93-A336-DEB753FB4FFC}" type="slidenum">
              <a:rPr lang="nb-NO" smtClean="0"/>
              <a:t>3</a:t>
            </a:fld>
            <a:endParaRPr lang="nb-NO"/>
          </a:p>
        </p:txBody>
      </p:sp>
    </p:spTree>
    <p:extLst>
      <p:ext uri="{BB962C8B-B14F-4D97-AF65-F5344CB8AC3E}">
        <p14:creationId xmlns:p14="http://schemas.microsoft.com/office/powerpoint/2010/main" val="2773795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b-NO" baseline="0" noProof="0" dirty="0"/>
              <a:t>It is </a:t>
            </a:r>
            <a:r>
              <a:rPr lang="nb-NO" baseline="0" noProof="0" dirty="0" err="1"/>
              <a:t>recommended</a:t>
            </a:r>
            <a:r>
              <a:rPr lang="nb-NO" baseline="0" noProof="0" dirty="0"/>
              <a:t> to </a:t>
            </a:r>
            <a:r>
              <a:rPr lang="nb-NO" baseline="0" noProof="0" dirty="0" err="1"/>
              <a:t>follow</a:t>
            </a:r>
            <a:r>
              <a:rPr lang="nb-NO" baseline="0" noProof="0" dirty="0"/>
              <a:t> </a:t>
            </a:r>
            <a:r>
              <a:rPr lang="nb-NO" baseline="0" noProof="0" dirty="0" err="1"/>
              <a:t>good</a:t>
            </a:r>
            <a:r>
              <a:rPr lang="nb-NO" baseline="0" noProof="0" dirty="0"/>
              <a:t> </a:t>
            </a:r>
            <a:r>
              <a:rPr lang="nb-NO" baseline="0" noProof="0" dirty="0" err="1"/>
              <a:t>practise</a:t>
            </a:r>
            <a:r>
              <a:rPr lang="nb-NO" baseline="0" noProof="0" dirty="0"/>
              <a:t> for </a:t>
            </a:r>
            <a:r>
              <a:rPr lang="nb-NO" baseline="0" noProof="0" dirty="0" err="1"/>
              <a:t>research</a:t>
            </a:r>
            <a:r>
              <a:rPr lang="nb-NO" baseline="0" noProof="0" dirty="0"/>
              <a:t> data management in </a:t>
            </a:r>
            <a:r>
              <a:rPr lang="nb-NO" b="1" baseline="0" noProof="0" dirty="0"/>
              <a:t>all </a:t>
            </a:r>
            <a:r>
              <a:rPr lang="nb-NO" b="1" baseline="0" noProof="0" dirty="0" err="1"/>
              <a:t>phases</a:t>
            </a:r>
            <a:r>
              <a:rPr lang="nb-NO" baseline="0" noProof="0" dirty="0"/>
              <a:t> </a:t>
            </a:r>
            <a:r>
              <a:rPr lang="nb-NO" baseline="0" noProof="0" dirty="0" err="1"/>
              <a:t>of</a:t>
            </a:r>
            <a:r>
              <a:rPr lang="nb-NO" baseline="0" noProof="0" dirty="0"/>
              <a:t> </a:t>
            </a:r>
            <a:r>
              <a:rPr lang="nb-NO" baseline="0" noProof="0" dirty="0" err="1"/>
              <a:t>the</a:t>
            </a:r>
            <a:r>
              <a:rPr lang="nb-NO" baseline="0" noProof="0" dirty="0"/>
              <a:t> </a:t>
            </a:r>
            <a:r>
              <a:rPr lang="nb-NO" baseline="0" noProof="0" dirty="0" err="1"/>
              <a:t>research</a:t>
            </a:r>
            <a:r>
              <a:rPr lang="nb-NO" baseline="0" noProof="0" dirty="0"/>
              <a:t> </a:t>
            </a:r>
            <a:r>
              <a:rPr lang="nb-NO" baseline="0" noProof="0" dirty="0" err="1"/>
              <a:t>life</a:t>
            </a:r>
            <a:r>
              <a:rPr lang="nb-NO" baseline="0" noProof="0" dirty="0"/>
              <a:t> </a:t>
            </a:r>
            <a:r>
              <a:rPr lang="nb-NO" baseline="0" noProof="0" dirty="0" err="1"/>
              <a:t>cycle</a:t>
            </a:r>
            <a:r>
              <a:rPr lang="nb-NO" baseline="0" noProof="0" dirty="0"/>
              <a:t>. A DMP </a:t>
            </a:r>
            <a:r>
              <a:rPr lang="nb-NO" baseline="0" noProof="0" dirty="0" err="1"/>
              <a:t>will</a:t>
            </a:r>
            <a:r>
              <a:rPr lang="nb-NO" baseline="0" noProof="0" dirty="0"/>
              <a:t> </a:t>
            </a:r>
            <a:r>
              <a:rPr lang="nb-NO" baseline="0" noProof="0" dirty="0" err="1"/>
              <a:t>help</a:t>
            </a:r>
            <a:r>
              <a:rPr lang="nb-NO" baseline="0" noProof="0" dirty="0"/>
              <a:t> </a:t>
            </a:r>
            <a:r>
              <a:rPr lang="nb-NO" baseline="0" noProof="0" dirty="0" err="1"/>
              <a:t>you</a:t>
            </a:r>
            <a:r>
              <a:rPr lang="nb-NO" baseline="0" noProof="0" dirty="0"/>
              <a:t> </a:t>
            </a:r>
            <a:r>
              <a:rPr lang="nb-NO" baseline="0" noProof="0" dirty="0" err="1"/>
              <a:t>doing</a:t>
            </a:r>
            <a:r>
              <a:rPr lang="nb-NO" baseline="0" noProof="0" dirty="0"/>
              <a:t> so.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nb-NO" baseline="0" noProof="0" dirty="0"/>
          </a:p>
          <a:p>
            <a:r>
              <a:rPr lang="en-GB" sz="1200" b="1" dirty="0"/>
              <a:t>Remember… many scientists use to forget that a DMP is an active document: </a:t>
            </a:r>
          </a:p>
          <a:p>
            <a:pPr marL="0" indent="0">
              <a:buFont typeface="Arial" panose="020B0604020202020204" pitchFamily="34" charset="0"/>
              <a:buNone/>
            </a:pPr>
            <a:r>
              <a:rPr lang="en-GB" sz="1200" b="1" dirty="0"/>
              <a:t>Yes, you create it before project start, BUT you follow up, and revise it during the project…!</a:t>
            </a:r>
          </a:p>
          <a:p>
            <a:pPr marL="0" indent="0">
              <a:buFont typeface="Arial" panose="020B0604020202020204" pitchFamily="34" charset="0"/>
              <a:buNone/>
            </a:pPr>
            <a:endParaRPr lang="en-GB" sz="1200" dirty="0"/>
          </a:p>
          <a:p>
            <a:r>
              <a:rPr lang="nb-NO" b="1" dirty="0"/>
              <a:t>Forskeren (prosjektlederen) </a:t>
            </a:r>
            <a:r>
              <a:rPr lang="nb-NO" dirty="0"/>
              <a:t>skal sette opp en datahåndteringsplan i en tidlig fase av prosjektet og</a:t>
            </a:r>
          </a:p>
          <a:p>
            <a:r>
              <a:rPr lang="nb-NO" dirty="0"/>
              <a:t>helst innen seks måneder etter oppstart, om ikke andre frister gjelder hos en </a:t>
            </a:r>
            <a:r>
              <a:rPr lang="nb-NO" dirty="0" err="1"/>
              <a:t>prosjektfinansiør</a:t>
            </a:r>
            <a:r>
              <a:rPr lang="nb-NO" dirty="0"/>
              <a:t>.</a:t>
            </a:r>
          </a:p>
          <a:p>
            <a:r>
              <a:rPr lang="nb-NO" dirty="0"/>
              <a:t>Datahåndteringsplanen revideres ved behov i løpet av prosjektet. Planen skal si noe om hvordan data</a:t>
            </a:r>
          </a:p>
          <a:p>
            <a:r>
              <a:rPr lang="nb-NO" dirty="0"/>
              <a:t>som er vurdert til å ha verdi på lang sikt, skal forvaltes. Forskeren må ha et bevisst forhold til hvordan</a:t>
            </a:r>
          </a:p>
          <a:p>
            <a:r>
              <a:rPr lang="nb-NO" dirty="0"/>
              <a:t>forskningsdata som er vurdert til ikke å ha langsiktig verdi skal forvaltes og eventuelt destrueres.</a:t>
            </a:r>
          </a:p>
          <a:p>
            <a:br>
              <a:rPr lang="nb-NO" b="1" dirty="0"/>
            </a:br>
            <a:r>
              <a:rPr lang="nb-NO" b="1" dirty="0"/>
              <a:t>Studenter og deres veiledere </a:t>
            </a:r>
            <a:r>
              <a:rPr lang="nb-NO" dirty="0"/>
              <a:t>skal sikre at forvaltning av forskningsdata er planlagt og dokumentert i</a:t>
            </a:r>
          </a:p>
          <a:p>
            <a:r>
              <a:rPr lang="nb-NO" dirty="0"/>
              <a:t>begynnelsen av forskningsprosjektet i form av en databehandlingsplan. Veileder har hovedansvar for å</a:t>
            </a:r>
          </a:p>
          <a:p>
            <a:r>
              <a:rPr lang="nb-NO" dirty="0"/>
              <a:t>sikre at forskningsdata finansiert av UiT eller en tredjepart, er overlevert til veileder når studenten</a:t>
            </a:r>
          </a:p>
          <a:p>
            <a:r>
              <a:rPr lang="nb-NO" dirty="0"/>
              <a:t>avslutter studiet </a:t>
            </a:r>
          </a:p>
          <a:p>
            <a:endParaRPr lang="nb-NO" b="1" dirty="0"/>
          </a:p>
          <a:p>
            <a:r>
              <a:rPr lang="nb-NO" b="1" dirty="0"/>
              <a:t>Fakultetene/enhetene </a:t>
            </a:r>
            <a:r>
              <a:rPr lang="nb-NO" dirty="0"/>
              <a:t>har ansvar for oppfølging og godkjenning av datahåndteringsplaner og</a:t>
            </a:r>
          </a:p>
          <a:p>
            <a:r>
              <a:rPr lang="nb-NO" dirty="0"/>
              <a:t>innpasse dette i rutiner for sine forskningsprosjekter. Fakultetene kan sette egne frister og rammer der</a:t>
            </a:r>
          </a:p>
          <a:p>
            <a:r>
              <a:rPr lang="nb-NO" dirty="0"/>
              <a:t>dette vurderes som hensiktsmessig, når disse ikke avviker fra hovedprinsippene.</a:t>
            </a:r>
          </a:p>
          <a:p>
            <a:endParaRPr lang="nb-NO" b="1" dirty="0"/>
          </a:p>
          <a:p>
            <a:r>
              <a:rPr lang="nb-NO" b="1" dirty="0"/>
              <a:t>Universitetsbiblioteket</a:t>
            </a:r>
            <a:r>
              <a:rPr lang="nb-NO" dirty="0"/>
              <a:t> tilbyr støtte til fakultetene/enhetene og deres forskere ved utforming og</a:t>
            </a:r>
          </a:p>
          <a:p>
            <a:r>
              <a:rPr lang="nb-NO" dirty="0"/>
              <a:t>godkjenning av datahåndteringsplaner.</a:t>
            </a:r>
          </a:p>
          <a:p>
            <a:endParaRPr lang="nb-NO" dirty="0"/>
          </a:p>
        </p:txBody>
      </p:sp>
      <p:sp>
        <p:nvSpPr>
          <p:cNvPr id="4" name="Slide Number Placeholder 3"/>
          <p:cNvSpPr>
            <a:spLocks noGrp="1"/>
          </p:cNvSpPr>
          <p:nvPr>
            <p:ph type="sldNum" sz="quarter" idx="10"/>
          </p:nvPr>
        </p:nvSpPr>
        <p:spPr/>
        <p:txBody>
          <a:bodyPr/>
          <a:lstStyle/>
          <a:p>
            <a:fld id="{DF77EFDF-D5FF-4F93-A336-DEB753FB4FFC}" type="slidenum">
              <a:rPr lang="nb-NO" smtClean="0"/>
              <a:t>4</a:t>
            </a:fld>
            <a:endParaRPr lang="nb-NO"/>
          </a:p>
        </p:txBody>
      </p:sp>
    </p:spTree>
    <p:extLst>
      <p:ext uri="{BB962C8B-B14F-4D97-AF65-F5344CB8AC3E}">
        <p14:creationId xmlns:p14="http://schemas.microsoft.com/office/powerpoint/2010/main" val="3233078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Research data is usually an important part of a research project</a:t>
            </a:r>
            <a:r>
              <a:rPr lang="en-US" dirty="0"/>
              <a:t>. </a:t>
            </a:r>
            <a:r>
              <a:rPr lang="en-US" b="1" dirty="0"/>
              <a:t>It pays to make a plan</a:t>
            </a:r>
            <a:r>
              <a:rPr lang="en-US" dirty="0"/>
              <a:t> that you have a good overview from the start.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Think of it as a project plan that describes data management through the various phases of the project.</a:t>
            </a:r>
          </a:p>
        </p:txBody>
      </p:sp>
      <p:sp>
        <p:nvSpPr>
          <p:cNvPr id="4" name="Slide Number Placeholder 3"/>
          <p:cNvSpPr>
            <a:spLocks noGrp="1"/>
          </p:cNvSpPr>
          <p:nvPr>
            <p:ph type="sldNum" sz="quarter" idx="10"/>
          </p:nvPr>
        </p:nvSpPr>
        <p:spPr/>
        <p:txBody>
          <a:bodyPr/>
          <a:lstStyle/>
          <a:p>
            <a:fld id="{DF77EFDF-D5FF-4F93-A336-DEB753FB4FFC}" type="slidenum">
              <a:rPr lang="nb-NO" smtClean="0"/>
              <a:t>5</a:t>
            </a:fld>
            <a:endParaRPr lang="nb-NO"/>
          </a:p>
        </p:txBody>
      </p:sp>
    </p:spTree>
    <p:extLst>
      <p:ext uri="{BB962C8B-B14F-4D97-AF65-F5344CB8AC3E}">
        <p14:creationId xmlns:p14="http://schemas.microsoft.com/office/powerpoint/2010/main" val="2952412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10"/>
          </p:nvPr>
        </p:nvSpPr>
        <p:spPr/>
        <p:txBody>
          <a:bodyPr/>
          <a:lstStyle/>
          <a:p>
            <a:fld id="{DF77EFDF-D5FF-4F93-A336-DEB753FB4FFC}" type="slidenum">
              <a:rPr lang="nb-NO" smtClean="0"/>
              <a:t>6</a:t>
            </a:fld>
            <a:endParaRPr lang="nb-NO"/>
          </a:p>
        </p:txBody>
      </p:sp>
    </p:spTree>
    <p:extLst>
      <p:ext uri="{BB962C8B-B14F-4D97-AF65-F5344CB8AC3E}">
        <p14:creationId xmlns:p14="http://schemas.microsoft.com/office/powerpoint/2010/main" val="3006978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b-NO" sz="1200" dirty="0" err="1"/>
              <a:t>W</a:t>
            </a:r>
            <a:r>
              <a:rPr lang="nb-NO" sz="1200" kern="1200" dirty="0" err="1">
                <a:solidFill>
                  <a:schemeClr val="tx1"/>
                </a:solidFill>
                <a:effectLst/>
                <a:latin typeface="+mn-lt"/>
                <a:ea typeface="+mn-ea"/>
                <a:cs typeface="+mn-cs"/>
              </a:rPr>
              <a:t>hen</a:t>
            </a:r>
            <a:r>
              <a:rPr lang="nb-NO" sz="1200" kern="1200" dirty="0">
                <a:solidFill>
                  <a:schemeClr val="tx1"/>
                </a:solidFill>
                <a:effectLst/>
                <a:latin typeface="+mn-lt"/>
                <a:ea typeface="+mn-ea"/>
                <a:cs typeface="+mn-cs"/>
              </a:rPr>
              <a:t> </a:t>
            </a:r>
            <a:r>
              <a:rPr lang="nb-NO" sz="1200" kern="1200" dirty="0" err="1">
                <a:solidFill>
                  <a:schemeClr val="tx1"/>
                </a:solidFill>
                <a:effectLst/>
                <a:latin typeface="+mn-lt"/>
                <a:ea typeface="+mn-ea"/>
                <a:cs typeface="+mn-cs"/>
              </a:rPr>
              <a:t>creating</a:t>
            </a:r>
            <a:r>
              <a:rPr lang="nb-NO" sz="1200" kern="1200" dirty="0">
                <a:solidFill>
                  <a:schemeClr val="tx1"/>
                </a:solidFill>
                <a:effectLst/>
                <a:latin typeface="+mn-lt"/>
                <a:ea typeface="+mn-ea"/>
                <a:cs typeface="+mn-cs"/>
              </a:rPr>
              <a:t> a DMP </a:t>
            </a:r>
            <a:r>
              <a:rPr lang="nb-NO" sz="1200" b="1" kern="1200" dirty="0" err="1">
                <a:solidFill>
                  <a:schemeClr val="tx1"/>
                </a:solidFill>
                <a:effectLst/>
                <a:latin typeface="+mn-lt"/>
                <a:ea typeface="+mn-ea"/>
                <a:cs typeface="+mn-cs"/>
              </a:rPr>
              <a:t>the</a:t>
            </a:r>
            <a:r>
              <a:rPr lang="nb-NO" sz="1200" b="1" kern="1200" dirty="0">
                <a:solidFill>
                  <a:schemeClr val="tx1"/>
                </a:solidFill>
                <a:effectLst/>
                <a:latin typeface="+mn-lt"/>
                <a:ea typeface="+mn-ea"/>
                <a:cs typeface="+mn-cs"/>
              </a:rPr>
              <a:t> </a:t>
            </a:r>
            <a:r>
              <a:rPr lang="nb-NO" sz="1200" b="1" kern="1200" dirty="0" err="1">
                <a:solidFill>
                  <a:schemeClr val="tx1"/>
                </a:solidFill>
                <a:effectLst/>
                <a:latin typeface="+mn-lt"/>
                <a:ea typeface="+mn-ea"/>
                <a:cs typeface="+mn-cs"/>
              </a:rPr>
              <a:t>main</a:t>
            </a:r>
            <a:r>
              <a:rPr lang="nb-NO" sz="1200" b="1" kern="1200" dirty="0">
                <a:solidFill>
                  <a:schemeClr val="tx1"/>
                </a:solidFill>
                <a:effectLst/>
                <a:latin typeface="+mn-lt"/>
                <a:ea typeface="+mn-ea"/>
                <a:cs typeface="+mn-cs"/>
              </a:rPr>
              <a:t> goal</a:t>
            </a:r>
            <a:r>
              <a:rPr lang="nb-NO" sz="1200" kern="1200" dirty="0">
                <a:solidFill>
                  <a:schemeClr val="tx1"/>
                </a:solidFill>
                <a:effectLst/>
                <a:latin typeface="+mn-lt"/>
                <a:ea typeface="+mn-ea"/>
                <a:cs typeface="+mn-cs"/>
              </a:rPr>
              <a:t> </a:t>
            </a:r>
            <a:r>
              <a:rPr lang="nb-NO" sz="1200" kern="1200" dirty="0" err="1">
                <a:solidFill>
                  <a:schemeClr val="tx1"/>
                </a:solidFill>
                <a:effectLst/>
                <a:latin typeface="+mn-lt"/>
                <a:ea typeface="+mn-ea"/>
                <a:cs typeface="+mn-cs"/>
              </a:rPr>
              <a:t>should</a:t>
            </a:r>
            <a:r>
              <a:rPr lang="nb-NO" sz="1200" kern="1200" dirty="0">
                <a:solidFill>
                  <a:schemeClr val="tx1"/>
                </a:solidFill>
                <a:effectLst/>
                <a:latin typeface="+mn-lt"/>
                <a:ea typeface="+mn-ea"/>
                <a:cs typeface="+mn-cs"/>
              </a:rPr>
              <a:t> be…. to make </a:t>
            </a:r>
            <a:r>
              <a:rPr lang="nb-NO" sz="1200" kern="1200" dirty="0" err="1">
                <a:solidFill>
                  <a:schemeClr val="tx1"/>
                </a:solidFill>
                <a:effectLst/>
                <a:latin typeface="+mn-lt"/>
                <a:ea typeface="+mn-ea"/>
                <a:cs typeface="+mn-cs"/>
              </a:rPr>
              <a:t>research</a:t>
            </a:r>
            <a:r>
              <a:rPr lang="nb-NO" sz="1200" kern="1200" dirty="0">
                <a:solidFill>
                  <a:schemeClr val="tx1"/>
                </a:solidFill>
                <a:effectLst/>
                <a:latin typeface="+mn-lt"/>
                <a:ea typeface="+mn-ea"/>
                <a:cs typeface="+mn-cs"/>
              </a:rPr>
              <a:t> data as </a:t>
            </a:r>
            <a:r>
              <a:rPr lang="nb-NO" sz="1200" b="1" kern="1200" dirty="0">
                <a:solidFill>
                  <a:schemeClr val="tx1"/>
                </a:solidFill>
                <a:effectLst/>
                <a:latin typeface="+mn-lt"/>
                <a:ea typeface="+mn-ea"/>
                <a:cs typeface="+mn-cs"/>
              </a:rPr>
              <a:t>"FAIR</a:t>
            </a:r>
            <a:r>
              <a:rPr lang="nb-NO" sz="1200" kern="1200" dirty="0">
                <a:solidFill>
                  <a:schemeClr val="tx1"/>
                </a:solidFill>
                <a:effectLst/>
                <a:latin typeface="+mn-lt"/>
                <a:ea typeface="+mn-ea"/>
                <a:cs typeface="+mn-cs"/>
              </a:rPr>
              <a:t>" as </a:t>
            </a:r>
            <a:r>
              <a:rPr lang="nb-NO" sz="1200" kern="1200" dirty="0" err="1">
                <a:solidFill>
                  <a:schemeClr val="tx1"/>
                </a:solidFill>
                <a:effectLst/>
                <a:latin typeface="+mn-lt"/>
                <a:ea typeface="+mn-ea"/>
                <a:cs typeface="+mn-cs"/>
              </a:rPr>
              <a:t>possible</a:t>
            </a:r>
            <a:r>
              <a:rPr lang="nb-NO" sz="1200" kern="1200" dirty="0">
                <a:solidFill>
                  <a:schemeClr val="tx1"/>
                </a:solidFill>
                <a:effectLst/>
                <a:latin typeface="+mn-lt"/>
                <a:ea typeface="+mn-ea"/>
                <a:cs typeface="+mn-cs"/>
              </a:rPr>
              <a:t>, i.e. </a:t>
            </a:r>
            <a:r>
              <a:rPr lang="nb-NO" sz="1200" kern="1200" dirty="0" err="1">
                <a:solidFill>
                  <a:schemeClr val="tx1"/>
                </a:solidFill>
                <a:effectLst/>
                <a:latin typeface="+mn-lt"/>
                <a:ea typeface="+mn-ea"/>
                <a:cs typeface="+mn-cs"/>
              </a:rPr>
              <a:t>they</a:t>
            </a:r>
            <a:r>
              <a:rPr lang="nb-NO" sz="1200" kern="1200" dirty="0">
                <a:solidFill>
                  <a:schemeClr val="tx1"/>
                </a:solidFill>
                <a:effectLst/>
                <a:latin typeface="+mn-lt"/>
                <a:ea typeface="+mn-ea"/>
                <a:cs typeface="+mn-cs"/>
              </a:rPr>
              <a:t> </a:t>
            </a:r>
            <a:r>
              <a:rPr lang="nb-NO" sz="1200" kern="1200" dirty="0" err="1">
                <a:solidFill>
                  <a:schemeClr val="tx1"/>
                </a:solidFill>
                <a:effectLst/>
                <a:latin typeface="+mn-lt"/>
                <a:ea typeface="+mn-ea"/>
                <a:cs typeface="+mn-cs"/>
              </a:rPr>
              <a:t>should</a:t>
            </a:r>
            <a:r>
              <a:rPr lang="nb-NO" sz="1200" kern="1200" dirty="0">
                <a:solidFill>
                  <a:schemeClr val="tx1"/>
                </a:solidFill>
                <a:effectLst/>
                <a:latin typeface="+mn-lt"/>
                <a:ea typeface="+mn-ea"/>
                <a:cs typeface="+mn-cs"/>
              </a:rPr>
              <a:t> be:</a:t>
            </a:r>
          </a:p>
          <a:p>
            <a:pPr fontAlgn="t"/>
            <a:endParaRPr lang="nb-NO" sz="1200" kern="1200" dirty="0">
              <a:solidFill>
                <a:schemeClr val="tx1"/>
              </a:solidFill>
              <a:effectLst/>
              <a:latin typeface="+mn-lt"/>
              <a:ea typeface="+mn-ea"/>
              <a:cs typeface="+mn-cs"/>
            </a:endParaRPr>
          </a:p>
          <a:p>
            <a:r>
              <a:rPr lang="nb-NO" sz="1200" b="1" dirty="0" err="1"/>
              <a:t>F</a:t>
            </a:r>
            <a:r>
              <a:rPr lang="nb-NO" sz="1200" dirty="0" err="1"/>
              <a:t>indable</a:t>
            </a:r>
            <a:endParaRPr lang="nb-NO" sz="1200" dirty="0"/>
          </a:p>
          <a:p>
            <a:pPr marL="800100" lvl="1" indent="-342900">
              <a:buFont typeface="Arial" panose="020B0604020202020204" pitchFamily="34" charset="0"/>
              <a:buChar char="•"/>
            </a:pPr>
            <a:r>
              <a:rPr lang="nb-NO" sz="1200" dirty="0"/>
              <a:t>Persistent </a:t>
            </a:r>
            <a:r>
              <a:rPr lang="nb-NO" sz="1200" dirty="0" err="1"/>
              <a:t>identifier</a:t>
            </a:r>
            <a:endParaRPr lang="nb-NO" sz="1200" dirty="0"/>
          </a:p>
          <a:p>
            <a:pPr marL="800100" lvl="1" indent="-342900">
              <a:buFont typeface="Arial" panose="020B0604020202020204" pitchFamily="34" charset="0"/>
              <a:buChar char="•"/>
            </a:pPr>
            <a:r>
              <a:rPr lang="nb-NO" sz="1200" dirty="0"/>
              <a:t>Good metadata</a:t>
            </a:r>
          </a:p>
          <a:p>
            <a:pPr marL="800100" lvl="1" indent="-342900">
              <a:buFont typeface="Arial" panose="020B0604020202020204" pitchFamily="34" charset="0"/>
              <a:buChar char="•"/>
            </a:pPr>
            <a:r>
              <a:rPr lang="nb-NO" sz="1200" dirty="0"/>
              <a:t>Archive </a:t>
            </a:r>
            <a:r>
              <a:rPr lang="nb-NO" sz="1200" dirty="0" err="1"/>
              <a:t>indexed</a:t>
            </a:r>
            <a:r>
              <a:rPr lang="nb-NO" sz="1200" dirty="0"/>
              <a:t> in </a:t>
            </a:r>
            <a:r>
              <a:rPr lang="nb-NO" sz="1200" dirty="0" err="1"/>
              <a:t>discovery</a:t>
            </a:r>
            <a:r>
              <a:rPr lang="nb-NO" sz="1200" dirty="0"/>
              <a:t> </a:t>
            </a:r>
            <a:r>
              <a:rPr lang="nb-NO" sz="1200" dirty="0" err="1"/>
              <a:t>tools</a:t>
            </a:r>
            <a:endParaRPr lang="nb-NO" sz="1200" dirty="0"/>
          </a:p>
          <a:p>
            <a:r>
              <a:rPr lang="nb-NO" sz="1200" b="1" dirty="0" err="1"/>
              <a:t>A</a:t>
            </a:r>
            <a:r>
              <a:rPr lang="nb-NO" sz="1200" dirty="0" err="1"/>
              <a:t>ccessible</a:t>
            </a:r>
            <a:endParaRPr lang="nb-NO" sz="1200" dirty="0"/>
          </a:p>
          <a:p>
            <a:pPr marL="800100" lvl="1" indent="-342900">
              <a:buFont typeface="Arial" panose="020B0604020202020204" pitchFamily="34" charset="0"/>
              <a:buChar char="•"/>
            </a:pPr>
            <a:r>
              <a:rPr lang="nb-NO" sz="1200" dirty="0"/>
              <a:t>Archive </a:t>
            </a:r>
            <a:r>
              <a:rPr lang="nb-NO" sz="1200" dirty="0" err="1"/>
              <a:t>with</a:t>
            </a:r>
            <a:r>
              <a:rPr lang="nb-NO" sz="1200" dirty="0"/>
              <a:t> </a:t>
            </a:r>
            <a:r>
              <a:rPr lang="nb-NO" sz="1200" dirty="0" err="1"/>
              <a:t>well</a:t>
            </a:r>
            <a:r>
              <a:rPr lang="nb-NO" sz="1200" dirty="0"/>
              <a:t> </a:t>
            </a:r>
            <a:r>
              <a:rPr lang="nb-NO" sz="1200" dirty="0" err="1"/>
              <a:t>defined</a:t>
            </a:r>
            <a:r>
              <a:rPr lang="nb-NO" sz="1200" dirty="0"/>
              <a:t>, </a:t>
            </a:r>
            <a:r>
              <a:rPr lang="nb-NO" sz="1200" dirty="0" err="1"/>
              <a:t>open</a:t>
            </a:r>
            <a:r>
              <a:rPr lang="nb-NO" sz="1200" dirty="0"/>
              <a:t> </a:t>
            </a:r>
            <a:r>
              <a:rPr lang="nb-NO" sz="1200" dirty="0" err="1"/>
              <a:t>protocols</a:t>
            </a:r>
            <a:endParaRPr lang="nb-NO" sz="1200" dirty="0"/>
          </a:p>
          <a:p>
            <a:r>
              <a:rPr lang="nb-NO" sz="1200" b="1" dirty="0" err="1"/>
              <a:t>I</a:t>
            </a:r>
            <a:r>
              <a:rPr lang="nb-NO" sz="1200" dirty="0" err="1"/>
              <a:t>nteroperable</a:t>
            </a:r>
            <a:endParaRPr lang="nb-NO" sz="1200" dirty="0"/>
          </a:p>
          <a:p>
            <a:pPr marL="800100" lvl="1" indent="-342900">
              <a:buFont typeface="Arial" panose="020B0604020202020204" pitchFamily="34" charset="0"/>
              <a:buChar char="•"/>
            </a:pPr>
            <a:r>
              <a:rPr lang="nb-NO" sz="1200" dirty="0"/>
              <a:t>Open and </a:t>
            </a:r>
            <a:r>
              <a:rPr lang="nb-NO" sz="1200" dirty="0" err="1"/>
              <a:t>standardized</a:t>
            </a:r>
            <a:r>
              <a:rPr lang="nb-NO" sz="1200" dirty="0"/>
              <a:t> metadata</a:t>
            </a:r>
          </a:p>
          <a:p>
            <a:pPr marL="800100" lvl="1" indent="-342900">
              <a:buFont typeface="Arial" panose="020B0604020202020204" pitchFamily="34" charset="0"/>
              <a:buChar char="•"/>
            </a:pPr>
            <a:r>
              <a:rPr lang="nb-NO" sz="1200" dirty="0"/>
              <a:t>Persistent file formats</a:t>
            </a:r>
          </a:p>
          <a:p>
            <a:r>
              <a:rPr lang="nb-NO" sz="1200" b="1" dirty="0"/>
              <a:t>R</a:t>
            </a:r>
            <a:r>
              <a:rPr lang="nb-NO" sz="1200" dirty="0"/>
              <a:t>e-</a:t>
            </a:r>
            <a:r>
              <a:rPr lang="nb-NO" sz="1200" dirty="0" err="1"/>
              <a:t>usable</a:t>
            </a:r>
            <a:endParaRPr lang="nb-NO" sz="1200" dirty="0"/>
          </a:p>
          <a:p>
            <a:pPr marL="800100" lvl="1" indent="-342900">
              <a:buFont typeface="Arial" panose="020B0604020202020204" pitchFamily="34" charset="0"/>
              <a:buChar char="•"/>
            </a:pPr>
            <a:r>
              <a:rPr lang="nb-NO" sz="1200" dirty="0" err="1"/>
              <a:t>Well</a:t>
            </a:r>
            <a:r>
              <a:rPr lang="nb-NO" sz="1200" dirty="0"/>
              <a:t> </a:t>
            </a:r>
            <a:r>
              <a:rPr lang="nb-NO" sz="1200" dirty="0" err="1"/>
              <a:t>documented</a:t>
            </a:r>
            <a:r>
              <a:rPr lang="nb-NO" sz="1200" dirty="0"/>
              <a:t> data</a:t>
            </a:r>
          </a:p>
          <a:p>
            <a:pPr marL="800100" lvl="1" indent="-342900">
              <a:buFont typeface="Arial" panose="020B0604020202020204" pitchFamily="34" charset="0"/>
              <a:buChar char="•"/>
            </a:pPr>
            <a:r>
              <a:rPr lang="nb-NO" sz="1200" dirty="0"/>
              <a:t>Clear </a:t>
            </a:r>
            <a:r>
              <a:rPr lang="nb-NO" sz="1200" dirty="0" err="1"/>
              <a:t>user</a:t>
            </a:r>
            <a:r>
              <a:rPr lang="nb-NO" sz="1200" dirty="0"/>
              <a:t> </a:t>
            </a:r>
            <a:r>
              <a:rPr lang="nb-NO" sz="1200" dirty="0" err="1"/>
              <a:t>license</a:t>
            </a:r>
            <a:endParaRPr lang="nb-NO" sz="1200" dirty="0"/>
          </a:p>
          <a:p>
            <a:pPr fontAlgn="t"/>
            <a:endParaRPr lang="nb-NO" sz="1200" kern="1200" dirty="0">
              <a:solidFill>
                <a:schemeClr val="tx1"/>
              </a:solidFill>
              <a:effectLst/>
              <a:latin typeface="+mn-lt"/>
              <a:ea typeface="+mn-ea"/>
              <a:cs typeface="+mn-cs"/>
            </a:endParaRPr>
          </a:p>
          <a:p>
            <a:endParaRPr lang="nb-NO" sz="1200" dirty="0"/>
          </a:p>
          <a:p>
            <a:endParaRPr lang="nb-NO" sz="1200" dirty="0"/>
          </a:p>
        </p:txBody>
      </p:sp>
      <p:sp>
        <p:nvSpPr>
          <p:cNvPr id="4" name="Slide Number Placeholder 3"/>
          <p:cNvSpPr>
            <a:spLocks noGrp="1"/>
          </p:cNvSpPr>
          <p:nvPr>
            <p:ph type="sldNum" sz="quarter" idx="10"/>
          </p:nvPr>
        </p:nvSpPr>
        <p:spPr/>
        <p:txBody>
          <a:bodyPr/>
          <a:lstStyle/>
          <a:p>
            <a:fld id="{DF77EFDF-D5FF-4F93-A336-DEB753FB4FFC}" type="slidenum">
              <a:rPr lang="nb-NO" smtClean="0"/>
              <a:t>7</a:t>
            </a:fld>
            <a:endParaRPr lang="nb-NO"/>
          </a:p>
        </p:txBody>
      </p:sp>
    </p:spTree>
    <p:extLst>
      <p:ext uri="{BB962C8B-B14F-4D97-AF65-F5344CB8AC3E}">
        <p14:creationId xmlns:p14="http://schemas.microsoft.com/office/powerpoint/2010/main" val="3320439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solidFill>
                  <a:schemeClr val="tx1"/>
                </a:solidFill>
              </a:rPr>
              <a:t>UiT</a:t>
            </a:r>
          </a:p>
          <a:p>
            <a:pPr lvl="1"/>
            <a:r>
              <a:rPr lang="en-GB" sz="1200" dirty="0">
                <a:solidFill>
                  <a:schemeClr val="tx1"/>
                </a:solidFill>
              </a:rPr>
              <a:t>cf. “</a:t>
            </a:r>
            <a:r>
              <a:rPr lang="en-GB" sz="1200" dirty="0">
                <a:solidFill>
                  <a:schemeClr val="tx1"/>
                </a:solidFill>
                <a:hlinkClick r:id="rId3"/>
              </a:rPr>
              <a:t>Principles and guidelines for research data management at UiT</a:t>
            </a:r>
            <a:r>
              <a:rPr lang="en-GB" sz="1200" dirty="0">
                <a:solidFill>
                  <a:schemeClr val="tx1"/>
                </a:solidFill>
              </a:rPr>
              <a:t>” (September 1, 2017)</a:t>
            </a:r>
          </a:p>
          <a:p>
            <a:pPr marL="800100" lvl="1" indent="-342900">
              <a:buFont typeface="Arial" panose="020B0604020202020204" pitchFamily="34" charset="0"/>
              <a:buChar char="•"/>
            </a:pPr>
            <a:r>
              <a:rPr lang="en-US" sz="1200" i="0" dirty="0">
                <a:solidFill>
                  <a:schemeClr val="tx1"/>
                </a:solidFill>
              </a:rPr>
              <a:t>The data management plan may be revised if needed in the course of the project. </a:t>
            </a:r>
          </a:p>
          <a:p>
            <a:pPr marL="800100" lvl="1" indent="-342900">
              <a:buFont typeface="Arial" panose="020B0604020202020204" pitchFamily="34" charset="0"/>
              <a:buChar char="•"/>
            </a:pPr>
            <a:r>
              <a:rPr lang="en-US" sz="1200" i="0" dirty="0">
                <a:solidFill>
                  <a:schemeClr val="tx1"/>
                </a:solidFill>
              </a:rPr>
              <a:t>This plan shall describe how data assessed as being of long-term value will be managed.</a:t>
            </a:r>
            <a:endParaRPr lang="nb-NO" sz="1200" i="0" dirty="0">
              <a:solidFill>
                <a:schemeClr val="tx1"/>
              </a:solidFill>
            </a:endParaRPr>
          </a:p>
          <a:p>
            <a:pPr marL="0" indent="0">
              <a:buNone/>
            </a:pPr>
            <a:r>
              <a:rPr lang="en-GB" sz="1200" dirty="0">
                <a:solidFill>
                  <a:schemeClr val="tx1"/>
                </a:solidFill>
                <a:hlinkClick r:id="rId4"/>
              </a:rPr>
              <a:t>The Research Council of Norway (NFR)</a:t>
            </a:r>
            <a:endParaRPr lang="en-GB" sz="1200" dirty="0">
              <a:solidFill>
                <a:schemeClr val="tx1"/>
              </a:solidFill>
            </a:endParaRPr>
          </a:p>
          <a:p>
            <a:pPr marL="800100" lvl="1" indent="-342900">
              <a:buFont typeface="Arial" panose="020B0604020202020204" pitchFamily="34" charset="0"/>
              <a:buChar char="•"/>
            </a:pPr>
            <a:r>
              <a:rPr lang="en-US" sz="1200" dirty="0">
                <a:solidFill>
                  <a:schemeClr val="tx1"/>
                </a:solidFill>
              </a:rPr>
              <a:t>The plan should comply with the FAIR principles. </a:t>
            </a:r>
          </a:p>
          <a:p>
            <a:pPr marL="800100" lvl="1" indent="-342900">
              <a:buFont typeface="Arial" panose="020B0604020202020204" pitchFamily="34" charset="0"/>
              <a:buChar char="•"/>
            </a:pPr>
            <a:r>
              <a:rPr lang="en-US" sz="1200" dirty="0">
                <a:solidFill>
                  <a:schemeClr val="tx1"/>
                </a:solidFill>
              </a:rPr>
              <a:t>DMPs should be public and made openly accessible.</a:t>
            </a:r>
          </a:p>
          <a:p>
            <a:pPr marL="800100" lvl="1" indent="-342900">
              <a:buFont typeface="Arial" panose="020B0604020202020204" pitchFamily="34" charset="0"/>
              <a:buChar char="•"/>
            </a:pPr>
            <a:r>
              <a:rPr lang="en-US" sz="1200" dirty="0">
                <a:solidFill>
                  <a:schemeClr val="tx1"/>
                </a:solidFill>
              </a:rPr>
              <a:t>The final DMP should be submitted with the project’s end report</a:t>
            </a:r>
          </a:p>
          <a:p>
            <a:pPr marL="0" indent="0">
              <a:buNone/>
            </a:pPr>
            <a:r>
              <a:rPr lang="en-GB" sz="1200" dirty="0">
                <a:solidFill>
                  <a:schemeClr val="tx1"/>
                </a:solidFill>
                <a:hlinkClick r:id="rId5"/>
              </a:rPr>
              <a:t>European research council (ERC)</a:t>
            </a:r>
            <a:endParaRPr lang="en-GB" sz="1200" dirty="0">
              <a:solidFill>
                <a:schemeClr val="tx1"/>
              </a:solidFill>
            </a:endParaRPr>
          </a:p>
          <a:p>
            <a:pPr marL="800100" lvl="1" indent="-342900">
              <a:buFont typeface="Arial" panose="020B0604020202020204" pitchFamily="34" charset="0"/>
              <a:buChar char="•"/>
            </a:pPr>
            <a:r>
              <a:rPr lang="en-GB" sz="1200" i="0" dirty="0">
                <a:solidFill>
                  <a:schemeClr val="tx1"/>
                </a:solidFill>
              </a:rPr>
              <a:t>“</a:t>
            </a:r>
            <a:r>
              <a:rPr lang="en-US" sz="1200" i="0" dirty="0">
                <a:solidFill>
                  <a:schemeClr val="tx1"/>
                </a:solidFill>
              </a:rPr>
              <a:t>Data Management Plans (DMPs) are a key element of good data management”</a:t>
            </a:r>
          </a:p>
          <a:p>
            <a:pPr marL="800100" lvl="1" indent="-342900">
              <a:buFont typeface="Arial" panose="020B0604020202020204" pitchFamily="34" charset="0"/>
              <a:buChar char="•"/>
            </a:pPr>
            <a:r>
              <a:rPr lang="en-US" sz="1200" i="0" dirty="0">
                <a:solidFill>
                  <a:schemeClr val="tx1"/>
                </a:solidFill>
              </a:rPr>
              <a:t>The DMP needs to be updated over the course of the project whenever significant changes arise</a:t>
            </a:r>
            <a:endParaRPr lang="en-GB" sz="1200" i="0" dirty="0">
              <a:solidFill>
                <a:schemeClr val="tx1"/>
              </a:solidFill>
            </a:endParaRPr>
          </a:p>
          <a:p>
            <a:pPr marL="800100" lvl="1" indent="-342900">
              <a:buFont typeface="Arial" panose="020B0604020202020204" pitchFamily="34" charset="0"/>
              <a:buChar char="•"/>
            </a:pPr>
            <a:endParaRPr lang="en-US" sz="1200" i="1" dirty="0">
              <a:solidFill>
                <a:schemeClr val="tx1"/>
              </a:solidFill>
            </a:endParaRPr>
          </a:p>
          <a:p>
            <a:pPr marL="0" lvl="0" indent="0">
              <a:buFont typeface="Arial" panose="020B0604020202020204" pitchFamily="34" charset="0"/>
              <a:buNone/>
            </a:pPr>
            <a:r>
              <a:rPr lang="en-US" sz="1200" i="1" dirty="0">
                <a:solidFill>
                  <a:schemeClr val="tx1"/>
                </a:solidFill>
              </a:rPr>
              <a:t>Any</a:t>
            </a:r>
            <a:r>
              <a:rPr lang="en-US" sz="1200" i="1" baseline="0" dirty="0">
                <a:solidFill>
                  <a:schemeClr val="tx1"/>
                </a:solidFill>
              </a:rPr>
              <a:t> questions so far on these requirements? Or on anything else?</a:t>
            </a:r>
            <a:endParaRPr lang="en-US" sz="1200" dirty="0">
              <a:solidFill>
                <a:schemeClr val="tx1"/>
              </a:solidFill>
            </a:endParaRPr>
          </a:p>
        </p:txBody>
      </p:sp>
      <p:sp>
        <p:nvSpPr>
          <p:cNvPr id="4" name="Slide Number Placeholder 3"/>
          <p:cNvSpPr>
            <a:spLocks noGrp="1"/>
          </p:cNvSpPr>
          <p:nvPr>
            <p:ph type="sldNum" sz="quarter" idx="10"/>
          </p:nvPr>
        </p:nvSpPr>
        <p:spPr/>
        <p:txBody>
          <a:bodyPr/>
          <a:lstStyle/>
          <a:p>
            <a:fld id="{DF77EFDF-D5FF-4F93-A336-DEB753FB4FFC}" type="slidenum">
              <a:rPr lang="nb-NO" smtClean="0"/>
              <a:t>8</a:t>
            </a:fld>
            <a:endParaRPr lang="nb-NO"/>
          </a:p>
        </p:txBody>
      </p:sp>
    </p:spTree>
    <p:extLst>
      <p:ext uri="{BB962C8B-B14F-4D97-AF65-F5344CB8AC3E}">
        <p14:creationId xmlns:p14="http://schemas.microsoft.com/office/powerpoint/2010/main" val="13198069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
        <p:nvSpPr>
          <p:cNvPr id="4" name="Slide Number Placeholder 3"/>
          <p:cNvSpPr>
            <a:spLocks noGrp="1"/>
          </p:cNvSpPr>
          <p:nvPr>
            <p:ph type="sldNum" sz="quarter" idx="10"/>
          </p:nvPr>
        </p:nvSpPr>
        <p:spPr/>
        <p:txBody>
          <a:bodyPr/>
          <a:lstStyle/>
          <a:p>
            <a:fld id="{DF77EFDF-D5FF-4F93-A336-DEB753FB4FFC}" type="slidenum">
              <a:rPr lang="nb-NO" smtClean="0"/>
              <a:t>9</a:t>
            </a:fld>
            <a:endParaRPr lang="nb-NO"/>
          </a:p>
        </p:txBody>
      </p:sp>
    </p:spTree>
    <p:extLst>
      <p:ext uri="{BB962C8B-B14F-4D97-AF65-F5344CB8AC3E}">
        <p14:creationId xmlns:p14="http://schemas.microsoft.com/office/powerpoint/2010/main" val="1440029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1.jpg"/></Relationships>
</file>

<file path=ppt/slideLayouts/_rels/slideLayout5.xml.rels><?xml version="1.0" encoding="UTF-8" standalone="yes"?>
<Relationships xmlns="http://schemas.openxmlformats.org/package/2006/relationships"><Relationship Id="rId3" Type="http://schemas.microsoft.com/office/2007/relationships/hdphoto" Target="../media/hdphoto5.wdp"/><Relationship Id="rId7"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3.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14.png"/><Relationship Id="rId4" Type="http://schemas.microsoft.com/office/2007/relationships/hdphoto" Target="../media/hdphoto6.wdp"/></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Main title slide - Cyan">
    <p:spTree>
      <p:nvGrpSpPr>
        <p:cNvPr id="1" name=""/>
        <p:cNvGrpSpPr/>
        <p:nvPr/>
      </p:nvGrpSpPr>
      <p:grpSpPr>
        <a:xfrm>
          <a:off x="0" y="0"/>
          <a:ext cx="0" cy="0"/>
          <a:chOff x="0" y="0"/>
          <a:chExt cx="0" cy="0"/>
        </a:xfrm>
      </p:grpSpPr>
      <p:pic>
        <p:nvPicPr>
          <p:cNvPr id="5" name="Picture 4" descr="A picture containing fence, outdoor, grass, bench&#10;&#10;Description automatically generated">
            <a:extLst>
              <a:ext uri="{FF2B5EF4-FFF2-40B4-BE49-F238E27FC236}">
                <a16:creationId xmlns:a16="http://schemas.microsoft.com/office/drawing/2014/main" id="{025C9D33-D39D-E048-B045-F8D126B9764B}"/>
              </a:ext>
            </a:extLst>
          </p:cNvPr>
          <p:cNvPicPr>
            <a:picLocks noChangeAspect="1"/>
          </p:cNvPicPr>
          <p:nvPr userDrawn="1"/>
        </p:nvPicPr>
        <p:blipFill rotWithShape="1">
          <a:blip r:embed="rId2"/>
          <a:srcRect t="64437" b="15626"/>
          <a:stretch/>
        </p:blipFill>
        <p:spPr>
          <a:xfrm>
            <a:off x="0" y="5237511"/>
            <a:ext cx="12192000" cy="1620488"/>
          </a:xfrm>
          <a:prstGeom prst="rect">
            <a:avLst/>
          </a:prstGeom>
        </p:spPr>
      </p:pic>
      <p:pic>
        <p:nvPicPr>
          <p:cNvPr id="6" name="Picture 5" descr="A picture containing fence, outdoor, grass, bench&#10;&#10;Description automatically generated">
            <a:extLst>
              <a:ext uri="{FF2B5EF4-FFF2-40B4-BE49-F238E27FC236}">
                <a16:creationId xmlns:a16="http://schemas.microsoft.com/office/drawing/2014/main" id="{EA740F2E-C3CB-9042-A1C2-3155383E7BBC}"/>
              </a:ext>
            </a:extLst>
          </p:cNvPr>
          <p:cNvPicPr>
            <a:picLocks noChangeAspect="1"/>
          </p:cNvPicPr>
          <p:nvPr userDrawn="1"/>
        </p:nvPicPr>
        <p:blipFill rotWithShape="1">
          <a:blip r:embed="rId3">
            <a:alphaModFix amt="20000"/>
            <a:extLst>
              <a:ext uri="{BEBA8EAE-BF5A-486C-A8C5-ECC9F3942E4B}">
                <a14:imgProps xmlns:a14="http://schemas.microsoft.com/office/drawing/2010/main">
                  <a14:imgLayer r:embed="rId4">
                    <a14:imgEffect>
                      <a14:sharpenSoften amount="-25000"/>
                    </a14:imgEffect>
                  </a14:imgLayer>
                </a14:imgProps>
              </a:ext>
            </a:extLst>
          </a:blip>
          <a:srcRect t="1635" b="33860"/>
          <a:stretch/>
        </p:blipFill>
        <p:spPr>
          <a:xfrm>
            <a:off x="0" y="0"/>
            <a:ext cx="12192000" cy="5242921"/>
          </a:xfrm>
          <a:prstGeom prst="rect">
            <a:avLst/>
          </a:prstGeom>
        </p:spPr>
      </p:pic>
      <p:pic>
        <p:nvPicPr>
          <p:cNvPr id="10" name="Picture 9">
            <a:extLst>
              <a:ext uri="{FF2B5EF4-FFF2-40B4-BE49-F238E27FC236}">
                <a16:creationId xmlns:a16="http://schemas.microsoft.com/office/drawing/2014/main" id="{27E1F045-5B0E-7D4B-8F76-FC99FEAC45EE}"/>
              </a:ext>
            </a:extLst>
          </p:cNvPr>
          <p:cNvPicPr>
            <a:picLocks noChangeAspect="1"/>
          </p:cNvPicPr>
          <p:nvPr userDrawn="1"/>
        </p:nvPicPr>
        <p:blipFill>
          <a:blip r:embed="rId5"/>
          <a:srcRect/>
          <a:stretch/>
        </p:blipFill>
        <p:spPr>
          <a:xfrm>
            <a:off x="364318" y="332452"/>
            <a:ext cx="2709873" cy="497405"/>
          </a:xfrm>
          <a:prstGeom prst="rect">
            <a:avLst/>
          </a:prstGeom>
        </p:spPr>
      </p:pic>
      <p:grpSp>
        <p:nvGrpSpPr>
          <p:cNvPr id="19" name="Group 18">
            <a:extLst>
              <a:ext uri="{FF2B5EF4-FFF2-40B4-BE49-F238E27FC236}">
                <a16:creationId xmlns:a16="http://schemas.microsoft.com/office/drawing/2014/main" id="{81E425F5-77DE-1545-9441-18416D01383D}"/>
              </a:ext>
            </a:extLst>
          </p:cNvPr>
          <p:cNvGrpSpPr/>
          <p:nvPr userDrawn="1"/>
        </p:nvGrpSpPr>
        <p:grpSpPr>
          <a:xfrm>
            <a:off x="119935" y="6457729"/>
            <a:ext cx="2764842" cy="276999"/>
            <a:chOff x="8776076" y="6337802"/>
            <a:chExt cx="2764842" cy="276999"/>
          </a:xfrm>
        </p:grpSpPr>
        <p:pic>
          <p:nvPicPr>
            <p:cNvPr id="12" name="Picture 11" descr="Icon&#10;&#10;Description automatically generated">
              <a:extLst>
                <a:ext uri="{FF2B5EF4-FFF2-40B4-BE49-F238E27FC236}">
                  <a16:creationId xmlns:a16="http://schemas.microsoft.com/office/drawing/2014/main" id="{9683AD4C-67EF-354D-8FFE-6932FDE8B7DB}"/>
                </a:ext>
              </a:extLst>
            </p:cNvPr>
            <p:cNvPicPr>
              <a:picLocks noChangeAspect="1"/>
            </p:cNvPicPr>
            <p:nvPr userDrawn="1"/>
          </p:nvPicPr>
          <p:blipFill>
            <a:blip r:embed="rId6"/>
            <a:stretch>
              <a:fillRect/>
            </a:stretch>
          </p:blipFill>
          <p:spPr>
            <a:xfrm>
              <a:off x="10546101" y="6353681"/>
              <a:ext cx="236220" cy="236220"/>
            </a:xfrm>
            <a:prstGeom prst="rect">
              <a:avLst/>
            </a:prstGeom>
          </p:spPr>
        </p:pic>
        <p:pic>
          <p:nvPicPr>
            <p:cNvPr id="14" name="Picture 13" descr="A picture containing drawing&#10;&#10;Description automatically generated">
              <a:extLst>
                <a:ext uri="{FF2B5EF4-FFF2-40B4-BE49-F238E27FC236}">
                  <a16:creationId xmlns:a16="http://schemas.microsoft.com/office/drawing/2014/main" id="{FB3F2542-DA7E-F946-B98F-0377FE65EB84}"/>
                </a:ext>
              </a:extLst>
            </p:cNvPr>
            <p:cNvPicPr>
              <a:picLocks noChangeAspect="1"/>
            </p:cNvPicPr>
            <p:nvPr userDrawn="1"/>
          </p:nvPicPr>
          <p:blipFill>
            <a:blip r:embed="rId7"/>
            <a:stretch>
              <a:fillRect/>
            </a:stretch>
          </p:blipFill>
          <p:spPr>
            <a:xfrm>
              <a:off x="10253931" y="6357560"/>
              <a:ext cx="236220" cy="236220"/>
            </a:xfrm>
            <a:prstGeom prst="rect">
              <a:avLst/>
            </a:prstGeom>
          </p:spPr>
        </p:pic>
        <p:sp>
          <p:nvSpPr>
            <p:cNvPr id="15" name="TextBox 14">
              <a:extLst>
                <a:ext uri="{FF2B5EF4-FFF2-40B4-BE49-F238E27FC236}">
                  <a16:creationId xmlns:a16="http://schemas.microsoft.com/office/drawing/2014/main" id="{79B85E55-1D3A-8B4E-AB86-FF53C47432E2}"/>
                </a:ext>
              </a:extLst>
            </p:cNvPr>
            <p:cNvSpPr txBox="1"/>
            <p:nvPr userDrawn="1"/>
          </p:nvSpPr>
          <p:spPr>
            <a:xfrm>
              <a:off x="10770054" y="6337802"/>
              <a:ext cx="770864" cy="276999"/>
            </a:xfrm>
            <a:prstGeom prst="rect">
              <a:avLst/>
            </a:prstGeom>
            <a:noFill/>
          </p:spPr>
          <p:txBody>
            <a:bodyPr wrap="square" rtlCol="0">
              <a:spAutoFit/>
            </a:bodyPr>
            <a:lstStyle/>
            <a:p>
              <a:r>
                <a:rPr lang="en-GB" sz="1200" dirty="0">
                  <a:solidFill>
                    <a:schemeClr val="bg1"/>
                  </a:solidFill>
                </a:rPr>
                <a:t>CC BY 4.0</a:t>
              </a:r>
            </a:p>
          </p:txBody>
        </p:sp>
        <p:sp>
          <p:nvSpPr>
            <p:cNvPr id="16" name="TextBox 15">
              <a:extLst>
                <a:ext uri="{FF2B5EF4-FFF2-40B4-BE49-F238E27FC236}">
                  <a16:creationId xmlns:a16="http://schemas.microsoft.com/office/drawing/2014/main" id="{E1B7B0F2-6FA9-6448-9346-3058722E1CA9}"/>
                </a:ext>
              </a:extLst>
            </p:cNvPr>
            <p:cNvSpPr txBox="1"/>
            <p:nvPr userDrawn="1"/>
          </p:nvSpPr>
          <p:spPr>
            <a:xfrm>
              <a:off x="8776076" y="6337802"/>
              <a:ext cx="1485382" cy="276999"/>
            </a:xfrm>
            <a:prstGeom prst="rect">
              <a:avLst/>
            </a:prstGeom>
            <a:noFill/>
          </p:spPr>
          <p:txBody>
            <a:bodyPr wrap="square" rtlCol="0">
              <a:spAutoFit/>
            </a:bodyPr>
            <a:lstStyle/>
            <a:p>
              <a:pPr algn="r"/>
              <a:r>
                <a:rPr lang="en-GB" sz="1200" dirty="0">
                  <a:solidFill>
                    <a:schemeClr val="bg1"/>
                  </a:solidFill>
                </a:rPr>
                <a:t>Research data @ </a:t>
              </a:r>
              <a:r>
                <a:rPr lang="en-GB" sz="1200" dirty="0" err="1">
                  <a:solidFill>
                    <a:schemeClr val="bg1"/>
                  </a:solidFill>
                </a:rPr>
                <a:t>UiT</a:t>
              </a:r>
              <a:endParaRPr lang="en-GB" sz="1200" dirty="0">
                <a:solidFill>
                  <a:schemeClr val="bg1"/>
                </a:solidFill>
              </a:endParaRPr>
            </a:p>
          </p:txBody>
        </p:sp>
      </p:grpSp>
      <p:sp>
        <p:nvSpPr>
          <p:cNvPr id="2" name="Title 1">
            <a:extLst>
              <a:ext uri="{FF2B5EF4-FFF2-40B4-BE49-F238E27FC236}">
                <a16:creationId xmlns:a16="http://schemas.microsoft.com/office/drawing/2014/main" id="{81001645-3A5F-C540-A047-D38B00987392}"/>
              </a:ext>
            </a:extLst>
          </p:cNvPr>
          <p:cNvSpPr>
            <a:spLocks noGrp="1"/>
          </p:cNvSpPr>
          <p:nvPr>
            <p:ph type="ctrTitle" hasCustomPrompt="1"/>
          </p:nvPr>
        </p:nvSpPr>
        <p:spPr>
          <a:xfrm>
            <a:off x="1524000" y="845736"/>
            <a:ext cx="9144000" cy="2387600"/>
          </a:xfrm>
          <a:prstGeom prst="rect">
            <a:avLst/>
          </a:prstGeom>
        </p:spPr>
        <p:txBody>
          <a:bodyPr anchor="b" anchorCtr="0"/>
          <a:lstStyle>
            <a:lvl1pPr algn="ctr">
              <a:defRPr sz="6000" b="1" i="0">
                <a:solidFill>
                  <a:schemeClr val="accent1">
                    <a:lumMod val="50000"/>
                  </a:schemeClr>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GB" noProof="0" dirty="0"/>
              <a:t>Main title start here and only once</a:t>
            </a:r>
          </a:p>
        </p:txBody>
      </p:sp>
      <p:sp>
        <p:nvSpPr>
          <p:cNvPr id="3" name="Subtitle 2">
            <a:extLst>
              <a:ext uri="{FF2B5EF4-FFF2-40B4-BE49-F238E27FC236}">
                <a16:creationId xmlns:a16="http://schemas.microsoft.com/office/drawing/2014/main" id="{192B9E21-CA38-674A-A501-2C7879561FA0}"/>
              </a:ext>
            </a:extLst>
          </p:cNvPr>
          <p:cNvSpPr>
            <a:spLocks noGrp="1"/>
          </p:cNvSpPr>
          <p:nvPr>
            <p:ph type="subTitle" idx="1" hasCustomPrompt="1"/>
          </p:nvPr>
        </p:nvSpPr>
        <p:spPr>
          <a:xfrm>
            <a:off x="1524000" y="3360014"/>
            <a:ext cx="9144000" cy="1044256"/>
          </a:xfrm>
        </p:spPr>
        <p:txBody>
          <a:bodyPr/>
          <a:lstStyle>
            <a:lvl1pPr marL="0" indent="0" algn="ctr">
              <a:buNone/>
              <a:defRPr sz="2000">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Sub heading for this presentation</a:t>
            </a:r>
          </a:p>
        </p:txBody>
      </p:sp>
    </p:spTree>
    <p:extLst>
      <p:ext uri="{BB962C8B-B14F-4D97-AF65-F5344CB8AC3E}">
        <p14:creationId xmlns:p14="http://schemas.microsoft.com/office/powerpoint/2010/main" val="1933603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b-NO"/>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5" name="Date Placeholder 4"/>
          <p:cNvSpPr>
            <a:spLocks noGrp="1"/>
          </p:cNvSpPr>
          <p:nvPr>
            <p:ph type="dt" sz="half" idx="10"/>
          </p:nvPr>
        </p:nvSpPr>
        <p:spPr/>
        <p:txBody>
          <a:bodyPr/>
          <a:lstStyle/>
          <a:p>
            <a:fld id="{C6DC1B30-50F3-4AF3-A958-3C056DDDA1B3}" type="datetimeFigureOut">
              <a:rPr lang="nb-NO" smtClean="0"/>
              <a:t>14.06.2021</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ADD21DB7-1419-4859-927B-6F83DA94007D}" type="slidenum">
              <a:rPr lang="nb-NO" smtClean="0"/>
              <a:t>‹#›</a:t>
            </a:fld>
            <a:endParaRPr lang="nb-NO"/>
          </a:p>
        </p:txBody>
      </p:sp>
    </p:spTree>
    <p:extLst>
      <p:ext uri="{BB962C8B-B14F-4D97-AF65-F5344CB8AC3E}">
        <p14:creationId xmlns:p14="http://schemas.microsoft.com/office/powerpoint/2010/main" val="3754163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Main title slide - gree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A740F2E-C3CB-9042-A1C2-3155383E7BBC}"/>
              </a:ext>
            </a:extLst>
          </p:cNvPr>
          <p:cNvPicPr>
            <a:picLocks noChangeAspect="1"/>
          </p:cNvPicPr>
          <p:nvPr userDrawn="1"/>
        </p:nvPicPr>
        <p:blipFill rotWithShape="1">
          <a:blip r:embed="rId2">
            <a:alphaModFix amt="20000"/>
            <a:extLst>
              <a:ext uri="{BEBA8EAE-BF5A-486C-A8C5-ECC9F3942E4B}">
                <a14:imgProps xmlns:a14="http://schemas.microsoft.com/office/drawing/2010/main">
                  <a14:imgLayer r:embed="rId3">
                    <a14:imgEffect>
                      <a14:sharpenSoften amount="-32000"/>
                    </a14:imgEffect>
                  </a14:imgLayer>
                </a14:imgProps>
              </a:ext>
            </a:extLst>
          </a:blip>
          <a:srcRect t="1388" b="33578"/>
          <a:stretch/>
        </p:blipFill>
        <p:spPr>
          <a:xfrm>
            <a:off x="0" y="-5411"/>
            <a:ext cx="12192000" cy="5285837"/>
          </a:xfrm>
          <a:prstGeom prst="rect">
            <a:avLst/>
          </a:prstGeom>
        </p:spPr>
      </p:pic>
      <p:pic>
        <p:nvPicPr>
          <p:cNvPr id="7" name="Picture 6">
            <a:extLst>
              <a:ext uri="{FF2B5EF4-FFF2-40B4-BE49-F238E27FC236}">
                <a16:creationId xmlns:a16="http://schemas.microsoft.com/office/drawing/2014/main" id="{C53E3CF6-345E-EF4C-B7D1-DA8E9B367A93}"/>
              </a:ext>
            </a:extLst>
          </p:cNvPr>
          <p:cNvPicPr>
            <a:picLocks noChangeAspect="1"/>
          </p:cNvPicPr>
          <p:nvPr userDrawn="1"/>
        </p:nvPicPr>
        <p:blipFill rotWithShape="1">
          <a:blip r:embed="rId4">
            <a:alphaModFix/>
          </a:blip>
          <a:srcRect t="64504" b="15562"/>
          <a:stretch/>
        </p:blipFill>
        <p:spPr>
          <a:xfrm>
            <a:off x="0" y="5237510"/>
            <a:ext cx="12192000" cy="1620252"/>
          </a:xfrm>
          <a:prstGeom prst="rect">
            <a:avLst/>
          </a:prstGeom>
        </p:spPr>
      </p:pic>
      <p:pic>
        <p:nvPicPr>
          <p:cNvPr id="10" name="Picture 9">
            <a:extLst>
              <a:ext uri="{FF2B5EF4-FFF2-40B4-BE49-F238E27FC236}">
                <a16:creationId xmlns:a16="http://schemas.microsoft.com/office/drawing/2014/main" id="{199DB356-4022-1E4A-953F-CDA0A1D5205D}"/>
              </a:ext>
            </a:extLst>
          </p:cNvPr>
          <p:cNvPicPr>
            <a:picLocks noChangeAspect="1"/>
          </p:cNvPicPr>
          <p:nvPr userDrawn="1"/>
        </p:nvPicPr>
        <p:blipFill>
          <a:blip r:embed="rId5"/>
          <a:srcRect/>
          <a:stretch/>
        </p:blipFill>
        <p:spPr>
          <a:xfrm>
            <a:off x="364318" y="332452"/>
            <a:ext cx="2709873" cy="497405"/>
          </a:xfrm>
          <a:prstGeom prst="rect">
            <a:avLst/>
          </a:prstGeom>
        </p:spPr>
      </p:pic>
      <p:grpSp>
        <p:nvGrpSpPr>
          <p:cNvPr id="11" name="Group 10">
            <a:extLst>
              <a:ext uri="{FF2B5EF4-FFF2-40B4-BE49-F238E27FC236}">
                <a16:creationId xmlns:a16="http://schemas.microsoft.com/office/drawing/2014/main" id="{8B61118C-DE95-0B46-A3DF-6AE3C05AC8E5}"/>
              </a:ext>
            </a:extLst>
          </p:cNvPr>
          <p:cNvGrpSpPr/>
          <p:nvPr userDrawn="1"/>
        </p:nvGrpSpPr>
        <p:grpSpPr>
          <a:xfrm>
            <a:off x="119935" y="6457729"/>
            <a:ext cx="2764842" cy="276999"/>
            <a:chOff x="8776076" y="6337802"/>
            <a:chExt cx="2764842" cy="276999"/>
          </a:xfrm>
        </p:grpSpPr>
        <p:pic>
          <p:nvPicPr>
            <p:cNvPr id="12" name="Picture 11" descr="Icon&#10;&#10;Description automatically generated">
              <a:extLst>
                <a:ext uri="{FF2B5EF4-FFF2-40B4-BE49-F238E27FC236}">
                  <a16:creationId xmlns:a16="http://schemas.microsoft.com/office/drawing/2014/main" id="{31621A5B-1A60-364E-823F-1DE60E93E36A}"/>
                </a:ext>
              </a:extLst>
            </p:cNvPr>
            <p:cNvPicPr>
              <a:picLocks noChangeAspect="1"/>
            </p:cNvPicPr>
            <p:nvPr userDrawn="1"/>
          </p:nvPicPr>
          <p:blipFill>
            <a:blip r:embed="rId6"/>
            <a:stretch>
              <a:fillRect/>
            </a:stretch>
          </p:blipFill>
          <p:spPr>
            <a:xfrm>
              <a:off x="10546101" y="6353681"/>
              <a:ext cx="236220" cy="236220"/>
            </a:xfrm>
            <a:prstGeom prst="rect">
              <a:avLst/>
            </a:prstGeom>
          </p:spPr>
        </p:pic>
        <p:pic>
          <p:nvPicPr>
            <p:cNvPr id="13" name="Picture 12" descr="A picture containing drawing&#10;&#10;Description automatically generated">
              <a:extLst>
                <a:ext uri="{FF2B5EF4-FFF2-40B4-BE49-F238E27FC236}">
                  <a16:creationId xmlns:a16="http://schemas.microsoft.com/office/drawing/2014/main" id="{89538868-3108-824E-BE8F-F1B216FBB1BB}"/>
                </a:ext>
              </a:extLst>
            </p:cNvPr>
            <p:cNvPicPr>
              <a:picLocks noChangeAspect="1"/>
            </p:cNvPicPr>
            <p:nvPr userDrawn="1"/>
          </p:nvPicPr>
          <p:blipFill>
            <a:blip r:embed="rId7"/>
            <a:stretch>
              <a:fillRect/>
            </a:stretch>
          </p:blipFill>
          <p:spPr>
            <a:xfrm>
              <a:off x="10253931" y="6357560"/>
              <a:ext cx="236220" cy="236220"/>
            </a:xfrm>
            <a:prstGeom prst="rect">
              <a:avLst/>
            </a:prstGeom>
          </p:spPr>
        </p:pic>
        <p:sp>
          <p:nvSpPr>
            <p:cNvPr id="14" name="TextBox 13">
              <a:extLst>
                <a:ext uri="{FF2B5EF4-FFF2-40B4-BE49-F238E27FC236}">
                  <a16:creationId xmlns:a16="http://schemas.microsoft.com/office/drawing/2014/main" id="{4A64F051-4ACF-7045-97C1-74F78F50CC57}"/>
                </a:ext>
              </a:extLst>
            </p:cNvPr>
            <p:cNvSpPr txBox="1"/>
            <p:nvPr userDrawn="1"/>
          </p:nvSpPr>
          <p:spPr>
            <a:xfrm>
              <a:off x="10770054" y="6337802"/>
              <a:ext cx="770864" cy="276999"/>
            </a:xfrm>
            <a:prstGeom prst="rect">
              <a:avLst/>
            </a:prstGeom>
            <a:noFill/>
          </p:spPr>
          <p:txBody>
            <a:bodyPr wrap="square" rtlCol="0">
              <a:spAutoFit/>
            </a:bodyPr>
            <a:lstStyle/>
            <a:p>
              <a:r>
                <a:rPr lang="en-GB" sz="1200" dirty="0">
                  <a:solidFill>
                    <a:schemeClr val="bg1"/>
                  </a:solidFill>
                </a:rPr>
                <a:t>CC BY 4.0</a:t>
              </a:r>
            </a:p>
          </p:txBody>
        </p:sp>
        <p:sp>
          <p:nvSpPr>
            <p:cNvPr id="15" name="TextBox 14">
              <a:extLst>
                <a:ext uri="{FF2B5EF4-FFF2-40B4-BE49-F238E27FC236}">
                  <a16:creationId xmlns:a16="http://schemas.microsoft.com/office/drawing/2014/main" id="{CCD7AD3F-C0E2-9A4C-8F22-9D3EA2C647A7}"/>
                </a:ext>
              </a:extLst>
            </p:cNvPr>
            <p:cNvSpPr txBox="1"/>
            <p:nvPr userDrawn="1"/>
          </p:nvSpPr>
          <p:spPr>
            <a:xfrm>
              <a:off x="8776076" y="6337802"/>
              <a:ext cx="1485382" cy="276999"/>
            </a:xfrm>
            <a:prstGeom prst="rect">
              <a:avLst/>
            </a:prstGeom>
            <a:noFill/>
          </p:spPr>
          <p:txBody>
            <a:bodyPr wrap="square" rtlCol="0">
              <a:spAutoFit/>
            </a:bodyPr>
            <a:lstStyle/>
            <a:p>
              <a:pPr algn="r"/>
              <a:r>
                <a:rPr lang="en-GB" sz="1200" dirty="0">
                  <a:solidFill>
                    <a:schemeClr val="bg1"/>
                  </a:solidFill>
                </a:rPr>
                <a:t>Research data @ </a:t>
              </a:r>
              <a:r>
                <a:rPr lang="en-GB" sz="1200" dirty="0" err="1">
                  <a:solidFill>
                    <a:schemeClr val="bg1"/>
                  </a:solidFill>
                </a:rPr>
                <a:t>UiT</a:t>
              </a:r>
              <a:endParaRPr lang="en-GB" sz="1200" dirty="0">
                <a:solidFill>
                  <a:schemeClr val="bg1"/>
                </a:solidFill>
              </a:endParaRPr>
            </a:p>
          </p:txBody>
        </p:sp>
      </p:grpSp>
      <p:sp>
        <p:nvSpPr>
          <p:cNvPr id="19" name="Title 1">
            <a:extLst>
              <a:ext uri="{FF2B5EF4-FFF2-40B4-BE49-F238E27FC236}">
                <a16:creationId xmlns:a16="http://schemas.microsoft.com/office/drawing/2014/main" id="{B55376E3-DF73-3C47-AEF6-266A6D9F8594}"/>
              </a:ext>
            </a:extLst>
          </p:cNvPr>
          <p:cNvSpPr>
            <a:spLocks noGrp="1"/>
          </p:cNvSpPr>
          <p:nvPr>
            <p:ph type="ctrTitle" hasCustomPrompt="1"/>
          </p:nvPr>
        </p:nvSpPr>
        <p:spPr>
          <a:xfrm>
            <a:off x="1524000" y="845736"/>
            <a:ext cx="9144000" cy="2387600"/>
          </a:xfrm>
          <a:prstGeom prst="rect">
            <a:avLst/>
          </a:prstGeom>
        </p:spPr>
        <p:txBody>
          <a:bodyPr anchor="b" anchorCtr="0"/>
          <a:lstStyle>
            <a:lvl1pPr algn="ctr">
              <a:defRPr sz="6000" b="1" i="0">
                <a:solidFill>
                  <a:schemeClr val="accent6">
                    <a:lumMod val="50000"/>
                  </a:schemeClr>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GB" noProof="0" dirty="0"/>
              <a:t>Main title start here and only once</a:t>
            </a:r>
          </a:p>
        </p:txBody>
      </p:sp>
      <p:sp>
        <p:nvSpPr>
          <p:cNvPr id="20" name="Subtitle 2">
            <a:extLst>
              <a:ext uri="{FF2B5EF4-FFF2-40B4-BE49-F238E27FC236}">
                <a16:creationId xmlns:a16="http://schemas.microsoft.com/office/drawing/2014/main" id="{2368EF5C-8202-C74E-95BB-F3BD74EAFC32}"/>
              </a:ext>
            </a:extLst>
          </p:cNvPr>
          <p:cNvSpPr>
            <a:spLocks noGrp="1"/>
          </p:cNvSpPr>
          <p:nvPr>
            <p:ph type="subTitle" idx="1" hasCustomPrompt="1"/>
          </p:nvPr>
        </p:nvSpPr>
        <p:spPr>
          <a:xfrm>
            <a:off x="1524000" y="3360014"/>
            <a:ext cx="9144000" cy="1044256"/>
          </a:xfrm>
        </p:spPr>
        <p:txBody>
          <a:bodyPr/>
          <a:lstStyle>
            <a:lvl1pPr marL="0" indent="0" algn="ctr">
              <a:buNone/>
              <a:defRPr sz="2000">
                <a:solidFill>
                  <a:schemeClr val="accent6">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Sub heading for this presentation</a:t>
            </a:r>
          </a:p>
        </p:txBody>
      </p:sp>
    </p:spTree>
    <p:extLst>
      <p:ext uri="{BB962C8B-B14F-4D97-AF65-F5344CB8AC3E}">
        <p14:creationId xmlns:p14="http://schemas.microsoft.com/office/powerpoint/2010/main" val="3450597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Main title slide - re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A740F2E-C3CB-9042-A1C2-3155383E7BBC}"/>
              </a:ext>
            </a:extLst>
          </p:cNvPr>
          <p:cNvPicPr>
            <a:picLocks noChangeAspect="1"/>
          </p:cNvPicPr>
          <p:nvPr userDrawn="1"/>
        </p:nvPicPr>
        <p:blipFill rotWithShape="1">
          <a:blip r:embed="rId2">
            <a:alphaModFix amt="20000"/>
            <a:extLst>
              <a:ext uri="{BEBA8EAE-BF5A-486C-A8C5-ECC9F3942E4B}">
                <a14:imgProps xmlns:a14="http://schemas.microsoft.com/office/drawing/2010/main">
                  <a14:imgLayer r:embed="rId3">
                    <a14:imgEffect>
                      <a14:sharpenSoften amount="-25000"/>
                    </a14:imgEffect>
                  </a14:imgLayer>
                </a14:imgProps>
              </a:ext>
            </a:extLst>
          </a:blip>
          <a:srcRect t="133" b="35429"/>
          <a:stretch/>
        </p:blipFill>
        <p:spPr>
          <a:xfrm>
            <a:off x="0" y="1"/>
            <a:ext cx="12192000" cy="5237508"/>
          </a:xfrm>
          <a:prstGeom prst="rect">
            <a:avLst/>
          </a:prstGeom>
        </p:spPr>
      </p:pic>
      <p:pic>
        <p:nvPicPr>
          <p:cNvPr id="8" name="Picture 7">
            <a:extLst>
              <a:ext uri="{FF2B5EF4-FFF2-40B4-BE49-F238E27FC236}">
                <a16:creationId xmlns:a16="http://schemas.microsoft.com/office/drawing/2014/main" id="{B5E5807D-8B6E-454A-A7C2-0D82022105D3}"/>
              </a:ext>
            </a:extLst>
          </p:cNvPr>
          <p:cNvPicPr>
            <a:picLocks noChangeAspect="1"/>
          </p:cNvPicPr>
          <p:nvPr userDrawn="1"/>
        </p:nvPicPr>
        <p:blipFill rotWithShape="1">
          <a:blip r:embed="rId4"/>
          <a:srcRect t="64572" b="15491"/>
          <a:stretch/>
        </p:blipFill>
        <p:spPr>
          <a:xfrm>
            <a:off x="0" y="5237509"/>
            <a:ext cx="12192000" cy="1620491"/>
          </a:xfrm>
          <a:prstGeom prst="rect">
            <a:avLst/>
          </a:prstGeom>
        </p:spPr>
      </p:pic>
      <p:pic>
        <p:nvPicPr>
          <p:cNvPr id="11" name="Picture 10">
            <a:extLst>
              <a:ext uri="{FF2B5EF4-FFF2-40B4-BE49-F238E27FC236}">
                <a16:creationId xmlns:a16="http://schemas.microsoft.com/office/drawing/2014/main" id="{AEBA77C8-803F-FC4C-8C73-21EE842F6622}"/>
              </a:ext>
            </a:extLst>
          </p:cNvPr>
          <p:cNvPicPr>
            <a:picLocks noChangeAspect="1"/>
          </p:cNvPicPr>
          <p:nvPr userDrawn="1"/>
        </p:nvPicPr>
        <p:blipFill>
          <a:blip r:embed="rId5"/>
          <a:srcRect/>
          <a:stretch/>
        </p:blipFill>
        <p:spPr>
          <a:xfrm>
            <a:off x="364318" y="332452"/>
            <a:ext cx="2709873" cy="497405"/>
          </a:xfrm>
          <a:prstGeom prst="rect">
            <a:avLst/>
          </a:prstGeom>
        </p:spPr>
      </p:pic>
      <p:grpSp>
        <p:nvGrpSpPr>
          <p:cNvPr id="12" name="Group 11">
            <a:extLst>
              <a:ext uri="{FF2B5EF4-FFF2-40B4-BE49-F238E27FC236}">
                <a16:creationId xmlns:a16="http://schemas.microsoft.com/office/drawing/2014/main" id="{CC21C775-03C5-AC47-B4C6-DC025B5CBE3D}"/>
              </a:ext>
            </a:extLst>
          </p:cNvPr>
          <p:cNvGrpSpPr/>
          <p:nvPr userDrawn="1"/>
        </p:nvGrpSpPr>
        <p:grpSpPr>
          <a:xfrm>
            <a:off x="119935" y="6457729"/>
            <a:ext cx="2764842" cy="276999"/>
            <a:chOff x="8776076" y="6337802"/>
            <a:chExt cx="2764842" cy="276999"/>
          </a:xfrm>
        </p:grpSpPr>
        <p:pic>
          <p:nvPicPr>
            <p:cNvPr id="13" name="Picture 12" descr="Icon&#10;&#10;Description automatically generated">
              <a:extLst>
                <a:ext uri="{FF2B5EF4-FFF2-40B4-BE49-F238E27FC236}">
                  <a16:creationId xmlns:a16="http://schemas.microsoft.com/office/drawing/2014/main" id="{38D25B9E-0E15-334A-A518-D2A938B23F75}"/>
                </a:ext>
              </a:extLst>
            </p:cNvPr>
            <p:cNvPicPr>
              <a:picLocks noChangeAspect="1"/>
            </p:cNvPicPr>
            <p:nvPr userDrawn="1"/>
          </p:nvPicPr>
          <p:blipFill>
            <a:blip r:embed="rId6"/>
            <a:stretch>
              <a:fillRect/>
            </a:stretch>
          </p:blipFill>
          <p:spPr>
            <a:xfrm>
              <a:off x="10546101" y="6353681"/>
              <a:ext cx="236220" cy="236220"/>
            </a:xfrm>
            <a:prstGeom prst="rect">
              <a:avLst/>
            </a:prstGeom>
          </p:spPr>
        </p:pic>
        <p:pic>
          <p:nvPicPr>
            <p:cNvPr id="14" name="Picture 13" descr="A picture containing drawing&#10;&#10;Description automatically generated">
              <a:extLst>
                <a:ext uri="{FF2B5EF4-FFF2-40B4-BE49-F238E27FC236}">
                  <a16:creationId xmlns:a16="http://schemas.microsoft.com/office/drawing/2014/main" id="{4559FA9F-886C-E846-8160-48D22D672779}"/>
                </a:ext>
              </a:extLst>
            </p:cNvPr>
            <p:cNvPicPr>
              <a:picLocks noChangeAspect="1"/>
            </p:cNvPicPr>
            <p:nvPr userDrawn="1"/>
          </p:nvPicPr>
          <p:blipFill>
            <a:blip r:embed="rId7"/>
            <a:stretch>
              <a:fillRect/>
            </a:stretch>
          </p:blipFill>
          <p:spPr>
            <a:xfrm>
              <a:off x="10253931" y="6357560"/>
              <a:ext cx="236220" cy="236220"/>
            </a:xfrm>
            <a:prstGeom prst="rect">
              <a:avLst/>
            </a:prstGeom>
          </p:spPr>
        </p:pic>
        <p:sp>
          <p:nvSpPr>
            <p:cNvPr id="15" name="TextBox 14">
              <a:extLst>
                <a:ext uri="{FF2B5EF4-FFF2-40B4-BE49-F238E27FC236}">
                  <a16:creationId xmlns:a16="http://schemas.microsoft.com/office/drawing/2014/main" id="{B0234E53-9B3B-C040-8EBF-7F665D40743B}"/>
                </a:ext>
              </a:extLst>
            </p:cNvPr>
            <p:cNvSpPr txBox="1"/>
            <p:nvPr userDrawn="1"/>
          </p:nvSpPr>
          <p:spPr>
            <a:xfrm>
              <a:off x="10770054" y="6337802"/>
              <a:ext cx="770864" cy="276999"/>
            </a:xfrm>
            <a:prstGeom prst="rect">
              <a:avLst/>
            </a:prstGeom>
            <a:noFill/>
          </p:spPr>
          <p:txBody>
            <a:bodyPr wrap="square" rtlCol="0">
              <a:spAutoFit/>
            </a:bodyPr>
            <a:lstStyle/>
            <a:p>
              <a:r>
                <a:rPr lang="en-GB" sz="1200" dirty="0">
                  <a:solidFill>
                    <a:schemeClr val="bg1"/>
                  </a:solidFill>
                </a:rPr>
                <a:t>CC BY 4.0</a:t>
              </a:r>
            </a:p>
          </p:txBody>
        </p:sp>
        <p:sp>
          <p:nvSpPr>
            <p:cNvPr id="16" name="TextBox 15">
              <a:extLst>
                <a:ext uri="{FF2B5EF4-FFF2-40B4-BE49-F238E27FC236}">
                  <a16:creationId xmlns:a16="http://schemas.microsoft.com/office/drawing/2014/main" id="{AE0D3A87-16AD-984C-B88F-44706AA0433F}"/>
                </a:ext>
              </a:extLst>
            </p:cNvPr>
            <p:cNvSpPr txBox="1"/>
            <p:nvPr userDrawn="1"/>
          </p:nvSpPr>
          <p:spPr>
            <a:xfrm>
              <a:off x="8776076" y="6337802"/>
              <a:ext cx="1485382" cy="276999"/>
            </a:xfrm>
            <a:prstGeom prst="rect">
              <a:avLst/>
            </a:prstGeom>
            <a:noFill/>
          </p:spPr>
          <p:txBody>
            <a:bodyPr wrap="square" rtlCol="0">
              <a:spAutoFit/>
            </a:bodyPr>
            <a:lstStyle/>
            <a:p>
              <a:pPr algn="r"/>
              <a:r>
                <a:rPr lang="en-GB" sz="1200" dirty="0">
                  <a:solidFill>
                    <a:schemeClr val="bg1"/>
                  </a:solidFill>
                </a:rPr>
                <a:t>Research data @ </a:t>
              </a:r>
              <a:r>
                <a:rPr lang="en-GB" sz="1200" dirty="0" err="1">
                  <a:solidFill>
                    <a:schemeClr val="bg1"/>
                  </a:solidFill>
                </a:rPr>
                <a:t>UiT</a:t>
              </a:r>
              <a:endParaRPr lang="en-GB" sz="1200" dirty="0">
                <a:solidFill>
                  <a:schemeClr val="bg1"/>
                </a:solidFill>
              </a:endParaRPr>
            </a:p>
          </p:txBody>
        </p:sp>
      </p:grpSp>
      <p:sp>
        <p:nvSpPr>
          <p:cNvPr id="17" name="Title 1">
            <a:extLst>
              <a:ext uri="{FF2B5EF4-FFF2-40B4-BE49-F238E27FC236}">
                <a16:creationId xmlns:a16="http://schemas.microsoft.com/office/drawing/2014/main" id="{D0DFE20B-BA14-0E4D-A35F-04D217E2ABBC}"/>
              </a:ext>
            </a:extLst>
          </p:cNvPr>
          <p:cNvSpPr>
            <a:spLocks noGrp="1"/>
          </p:cNvSpPr>
          <p:nvPr>
            <p:ph type="ctrTitle" hasCustomPrompt="1"/>
          </p:nvPr>
        </p:nvSpPr>
        <p:spPr>
          <a:xfrm>
            <a:off x="1524000" y="845736"/>
            <a:ext cx="9144000" cy="2387600"/>
          </a:xfrm>
          <a:prstGeom prst="rect">
            <a:avLst/>
          </a:prstGeom>
        </p:spPr>
        <p:txBody>
          <a:bodyPr anchor="b" anchorCtr="0"/>
          <a:lstStyle>
            <a:lvl1pPr algn="ctr">
              <a:defRPr sz="6000" b="1" i="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GB" noProof="0" dirty="0"/>
              <a:t>Main title start here and only once</a:t>
            </a:r>
          </a:p>
        </p:txBody>
      </p:sp>
      <p:sp>
        <p:nvSpPr>
          <p:cNvPr id="18" name="Subtitle 2">
            <a:extLst>
              <a:ext uri="{FF2B5EF4-FFF2-40B4-BE49-F238E27FC236}">
                <a16:creationId xmlns:a16="http://schemas.microsoft.com/office/drawing/2014/main" id="{FD0CF628-8603-B041-944E-55736B7A5BF7}"/>
              </a:ext>
            </a:extLst>
          </p:cNvPr>
          <p:cNvSpPr>
            <a:spLocks noGrp="1"/>
          </p:cNvSpPr>
          <p:nvPr>
            <p:ph type="subTitle" idx="1" hasCustomPrompt="1"/>
          </p:nvPr>
        </p:nvSpPr>
        <p:spPr>
          <a:xfrm>
            <a:off x="1524000" y="3360014"/>
            <a:ext cx="9144000" cy="1044256"/>
          </a:xfrm>
        </p:spPr>
        <p:txBody>
          <a:bodyPr/>
          <a:lstStyle>
            <a:lvl1pPr marL="0" indent="0" algn="ctr">
              <a:buNone/>
              <a:defRPr sz="2000">
                <a:solidFill>
                  <a:srgbClr val="C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Sub heading for this presentation</a:t>
            </a:r>
          </a:p>
        </p:txBody>
      </p:sp>
    </p:spTree>
    <p:extLst>
      <p:ext uri="{BB962C8B-B14F-4D97-AF65-F5344CB8AC3E}">
        <p14:creationId xmlns:p14="http://schemas.microsoft.com/office/powerpoint/2010/main" val="4187716761"/>
      </p:ext>
    </p:extLst>
  </p:cSld>
  <p:clrMapOvr>
    <a:masterClrMapping/>
  </p:clrMapOvr>
  <p:extLst>
    <p:ext uri="{DCECCB84-F9BA-43D5-87BE-67443E8EF086}">
      <p15:sldGuideLst xmlns:p15="http://schemas.microsoft.com/office/powerpoint/2012/main">
        <p15:guide id="1" orient="horz" pos="327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Main title slide - sepia">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A740F2E-C3CB-9042-A1C2-3155383E7BBC}"/>
              </a:ext>
            </a:extLst>
          </p:cNvPr>
          <p:cNvPicPr>
            <a:picLocks noChangeAspect="1"/>
          </p:cNvPicPr>
          <p:nvPr userDrawn="1"/>
        </p:nvPicPr>
        <p:blipFill rotWithShape="1">
          <a:blip r:embed="rId2">
            <a:alphaModFix amt="20000"/>
            <a:extLst>
              <a:ext uri="{BEBA8EAE-BF5A-486C-A8C5-ECC9F3942E4B}">
                <a14:imgProps xmlns:a14="http://schemas.microsoft.com/office/drawing/2010/main">
                  <a14:imgLayer r:embed="rId3">
                    <a14:imgEffect>
                      <a14:sharpenSoften amount="-25000"/>
                    </a14:imgEffect>
                  </a14:imgLayer>
                </a14:imgProps>
              </a:ext>
            </a:extLst>
          </a:blip>
          <a:srcRect t="1" b="35562"/>
          <a:stretch/>
        </p:blipFill>
        <p:spPr>
          <a:xfrm>
            <a:off x="0" y="0"/>
            <a:ext cx="12192000" cy="5237510"/>
          </a:xfrm>
          <a:prstGeom prst="rect">
            <a:avLst/>
          </a:prstGeom>
        </p:spPr>
      </p:pic>
      <p:pic>
        <p:nvPicPr>
          <p:cNvPr id="7" name="Picture 6">
            <a:extLst>
              <a:ext uri="{FF2B5EF4-FFF2-40B4-BE49-F238E27FC236}">
                <a16:creationId xmlns:a16="http://schemas.microsoft.com/office/drawing/2014/main" id="{BCE39956-0BB2-7749-A30C-81D298E1E624}"/>
              </a:ext>
            </a:extLst>
          </p:cNvPr>
          <p:cNvPicPr>
            <a:picLocks noChangeAspect="1"/>
          </p:cNvPicPr>
          <p:nvPr userDrawn="1"/>
        </p:nvPicPr>
        <p:blipFill rotWithShape="1">
          <a:blip r:embed="rId4"/>
          <a:srcRect t="64438" b="15625"/>
          <a:stretch/>
        </p:blipFill>
        <p:spPr>
          <a:xfrm>
            <a:off x="0" y="5237510"/>
            <a:ext cx="12192000" cy="1620489"/>
          </a:xfrm>
          <a:prstGeom prst="rect">
            <a:avLst/>
          </a:prstGeom>
        </p:spPr>
      </p:pic>
      <p:pic>
        <p:nvPicPr>
          <p:cNvPr id="11" name="Picture 10">
            <a:extLst>
              <a:ext uri="{FF2B5EF4-FFF2-40B4-BE49-F238E27FC236}">
                <a16:creationId xmlns:a16="http://schemas.microsoft.com/office/drawing/2014/main" id="{BA3A0301-823C-8F45-B04A-2330D781B47D}"/>
              </a:ext>
            </a:extLst>
          </p:cNvPr>
          <p:cNvPicPr>
            <a:picLocks noChangeAspect="1"/>
          </p:cNvPicPr>
          <p:nvPr userDrawn="1"/>
        </p:nvPicPr>
        <p:blipFill>
          <a:blip r:embed="rId5"/>
          <a:srcRect/>
          <a:stretch/>
        </p:blipFill>
        <p:spPr>
          <a:xfrm>
            <a:off x="364318" y="332452"/>
            <a:ext cx="2709873" cy="497405"/>
          </a:xfrm>
          <a:prstGeom prst="rect">
            <a:avLst/>
          </a:prstGeom>
        </p:spPr>
      </p:pic>
      <p:sp>
        <p:nvSpPr>
          <p:cNvPr id="17" name="Title 1">
            <a:extLst>
              <a:ext uri="{FF2B5EF4-FFF2-40B4-BE49-F238E27FC236}">
                <a16:creationId xmlns:a16="http://schemas.microsoft.com/office/drawing/2014/main" id="{33E2F79E-D160-FE44-B5BA-FA62C55F3E75}"/>
              </a:ext>
            </a:extLst>
          </p:cNvPr>
          <p:cNvSpPr>
            <a:spLocks noGrp="1"/>
          </p:cNvSpPr>
          <p:nvPr>
            <p:ph type="ctrTitle" hasCustomPrompt="1"/>
          </p:nvPr>
        </p:nvSpPr>
        <p:spPr>
          <a:xfrm>
            <a:off x="1524000" y="845736"/>
            <a:ext cx="9144000" cy="2387600"/>
          </a:xfrm>
          <a:prstGeom prst="rect">
            <a:avLst/>
          </a:prstGeom>
        </p:spPr>
        <p:txBody>
          <a:bodyPr anchor="b" anchorCtr="0"/>
          <a:lstStyle>
            <a:lvl1pPr algn="ctr">
              <a:defRPr sz="6000" b="1" i="0">
                <a:solidFill>
                  <a:schemeClr val="accent4">
                    <a:lumMod val="50000"/>
                  </a:schemeClr>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GB" noProof="0" dirty="0"/>
              <a:t>Main title start here and only once</a:t>
            </a:r>
          </a:p>
        </p:txBody>
      </p:sp>
      <p:sp>
        <p:nvSpPr>
          <p:cNvPr id="18" name="Subtitle 2">
            <a:extLst>
              <a:ext uri="{FF2B5EF4-FFF2-40B4-BE49-F238E27FC236}">
                <a16:creationId xmlns:a16="http://schemas.microsoft.com/office/drawing/2014/main" id="{3743FAAA-E5A1-7B4F-9E91-4CCB9AAA5D08}"/>
              </a:ext>
            </a:extLst>
          </p:cNvPr>
          <p:cNvSpPr>
            <a:spLocks noGrp="1"/>
          </p:cNvSpPr>
          <p:nvPr>
            <p:ph type="subTitle" idx="1" hasCustomPrompt="1"/>
          </p:nvPr>
        </p:nvSpPr>
        <p:spPr>
          <a:xfrm>
            <a:off x="1524000" y="3360014"/>
            <a:ext cx="9144000" cy="1044256"/>
          </a:xfrm>
        </p:spPr>
        <p:txBody>
          <a:bodyPr/>
          <a:lstStyle>
            <a:lvl1pPr marL="0" indent="0" algn="ctr">
              <a:buNone/>
              <a:defRPr sz="2000">
                <a:solidFill>
                  <a:schemeClr val="accent4">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Sub heading for this presentation</a:t>
            </a:r>
          </a:p>
        </p:txBody>
      </p:sp>
    </p:spTree>
    <p:extLst>
      <p:ext uri="{BB962C8B-B14F-4D97-AF65-F5344CB8AC3E}">
        <p14:creationId xmlns:p14="http://schemas.microsoft.com/office/powerpoint/2010/main" val="3952757120"/>
      </p:ext>
    </p:extLst>
  </p:cSld>
  <p:clrMapOvr>
    <a:masterClrMapping/>
  </p:clrMapOvr>
  <p:extLst>
    <p:ext uri="{DCECCB84-F9BA-43D5-87BE-67443E8EF086}">
      <p15:sldGuideLst xmlns:p15="http://schemas.microsoft.com/office/powerpoint/2012/main">
        <p15:guide id="1" orient="horz" pos="3271"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Main title slide - pink">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A740F2E-C3CB-9042-A1C2-3155383E7BBC}"/>
              </a:ext>
            </a:extLst>
          </p:cNvPr>
          <p:cNvPicPr>
            <a:picLocks noChangeAspect="1"/>
          </p:cNvPicPr>
          <p:nvPr userDrawn="1"/>
        </p:nvPicPr>
        <p:blipFill rotWithShape="1">
          <a:blip r:embed="rId2">
            <a:alphaModFix amt="20000"/>
            <a:extLst>
              <a:ext uri="{BEBA8EAE-BF5A-486C-A8C5-ECC9F3942E4B}">
                <a14:imgProps xmlns:a14="http://schemas.microsoft.com/office/drawing/2010/main">
                  <a14:imgLayer r:embed="rId3">
                    <a14:imgEffect>
                      <a14:sharpenSoften amount="-25000"/>
                    </a14:imgEffect>
                  </a14:imgLayer>
                </a14:imgProps>
              </a:ext>
            </a:extLst>
          </a:blip>
          <a:srcRect t="1" b="35562"/>
          <a:stretch/>
        </p:blipFill>
        <p:spPr>
          <a:xfrm>
            <a:off x="0" y="2"/>
            <a:ext cx="12192000" cy="5237508"/>
          </a:xfrm>
          <a:prstGeom prst="rect">
            <a:avLst/>
          </a:prstGeom>
        </p:spPr>
      </p:pic>
      <p:pic>
        <p:nvPicPr>
          <p:cNvPr id="7" name="Picture 6">
            <a:extLst>
              <a:ext uri="{FF2B5EF4-FFF2-40B4-BE49-F238E27FC236}">
                <a16:creationId xmlns:a16="http://schemas.microsoft.com/office/drawing/2014/main" id="{E9B89DE2-DCE9-3E41-AE1C-F5E4282586A1}"/>
              </a:ext>
            </a:extLst>
          </p:cNvPr>
          <p:cNvPicPr>
            <a:picLocks noChangeAspect="1"/>
          </p:cNvPicPr>
          <p:nvPr userDrawn="1"/>
        </p:nvPicPr>
        <p:blipFill rotWithShape="1">
          <a:blip r:embed="rId4"/>
          <a:srcRect t="64438" b="15625"/>
          <a:stretch/>
        </p:blipFill>
        <p:spPr>
          <a:xfrm>
            <a:off x="0" y="5237510"/>
            <a:ext cx="12192000" cy="1620490"/>
          </a:xfrm>
          <a:prstGeom prst="rect">
            <a:avLst/>
          </a:prstGeom>
        </p:spPr>
      </p:pic>
      <p:pic>
        <p:nvPicPr>
          <p:cNvPr id="11" name="Picture 10">
            <a:extLst>
              <a:ext uri="{FF2B5EF4-FFF2-40B4-BE49-F238E27FC236}">
                <a16:creationId xmlns:a16="http://schemas.microsoft.com/office/drawing/2014/main" id="{AD005955-2371-A545-9DCE-1F7DB1C13A4E}"/>
              </a:ext>
            </a:extLst>
          </p:cNvPr>
          <p:cNvPicPr>
            <a:picLocks noChangeAspect="1"/>
          </p:cNvPicPr>
          <p:nvPr userDrawn="1"/>
        </p:nvPicPr>
        <p:blipFill>
          <a:blip r:embed="rId5"/>
          <a:srcRect/>
          <a:stretch/>
        </p:blipFill>
        <p:spPr>
          <a:xfrm>
            <a:off x="364318" y="332452"/>
            <a:ext cx="2709873" cy="497405"/>
          </a:xfrm>
          <a:prstGeom prst="rect">
            <a:avLst/>
          </a:prstGeom>
        </p:spPr>
      </p:pic>
      <p:grpSp>
        <p:nvGrpSpPr>
          <p:cNvPr id="12" name="Group 11">
            <a:extLst>
              <a:ext uri="{FF2B5EF4-FFF2-40B4-BE49-F238E27FC236}">
                <a16:creationId xmlns:a16="http://schemas.microsoft.com/office/drawing/2014/main" id="{2440185A-1875-0A4B-B272-250FF8B209B7}"/>
              </a:ext>
            </a:extLst>
          </p:cNvPr>
          <p:cNvGrpSpPr/>
          <p:nvPr userDrawn="1"/>
        </p:nvGrpSpPr>
        <p:grpSpPr>
          <a:xfrm>
            <a:off x="119935" y="6457729"/>
            <a:ext cx="2764842" cy="276999"/>
            <a:chOff x="8776076" y="6337802"/>
            <a:chExt cx="2764842" cy="276999"/>
          </a:xfrm>
        </p:grpSpPr>
        <p:pic>
          <p:nvPicPr>
            <p:cNvPr id="13" name="Picture 12" descr="Icon&#10;&#10;Description automatically generated">
              <a:extLst>
                <a:ext uri="{FF2B5EF4-FFF2-40B4-BE49-F238E27FC236}">
                  <a16:creationId xmlns:a16="http://schemas.microsoft.com/office/drawing/2014/main" id="{6C3C30AC-4DF2-E848-8115-F85DB26F2A96}"/>
                </a:ext>
              </a:extLst>
            </p:cNvPr>
            <p:cNvPicPr>
              <a:picLocks noChangeAspect="1"/>
            </p:cNvPicPr>
            <p:nvPr userDrawn="1"/>
          </p:nvPicPr>
          <p:blipFill>
            <a:blip r:embed="rId6"/>
            <a:stretch>
              <a:fillRect/>
            </a:stretch>
          </p:blipFill>
          <p:spPr>
            <a:xfrm>
              <a:off x="10546101" y="6353681"/>
              <a:ext cx="236220" cy="236220"/>
            </a:xfrm>
            <a:prstGeom prst="rect">
              <a:avLst/>
            </a:prstGeom>
          </p:spPr>
        </p:pic>
        <p:pic>
          <p:nvPicPr>
            <p:cNvPr id="14" name="Picture 13" descr="A picture containing drawing&#10;&#10;Description automatically generated">
              <a:extLst>
                <a:ext uri="{FF2B5EF4-FFF2-40B4-BE49-F238E27FC236}">
                  <a16:creationId xmlns:a16="http://schemas.microsoft.com/office/drawing/2014/main" id="{D20094C0-6B4C-F940-846C-FD0041BCC841}"/>
                </a:ext>
              </a:extLst>
            </p:cNvPr>
            <p:cNvPicPr>
              <a:picLocks noChangeAspect="1"/>
            </p:cNvPicPr>
            <p:nvPr userDrawn="1"/>
          </p:nvPicPr>
          <p:blipFill>
            <a:blip r:embed="rId7"/>
            <a:stretch>
              <a:fillRect/>
            </a:stretch>
          </p:blipFill>
          <p:spPr>
            <a:xfrm>
              <a:off x="10253931" y="6357560"/>
              <a:ext cx="236220" cy="236220"/>
            </a:xfrm>
            <a:prstGeom prst="rect">
              <a:avLst/>
            </a:prstGeom>
          </p:spPr>
        </p:pic>
        <p:sp>
          <p:nvSpPr>
            <p:cNvPr id="15" name="TextBox 14">
              <a:extLst>
                <a:ext uri="{FF2B5EF4-FFF2-40B4-BE49-F238E27FC236}">
                  <a16:creationId xmlns:a16="http://schemas.microsoft.com/office/drawing/2014/main" id="{7C575A6C-8BFF-0B4A-9DE3-BA4D2AE6A6C8}"/>
                </a:ext>
              </a:extLst>
            </p:cNvPr>
            <p:cNvSpPr txBox="1"/>
            <p:nvPr userDrawn="1"/>
          </p:nvSpPr>
          <p:spPr>
            <a:xfrm>
              <a:off x="10770054" y="6337802"/>
              <a:ext cx="770864" cy="276999"/>
            </a:xfrm>
            <a:prstGeom prst="rect">
              <a:avLst/>
            </a:prstGeom>
            <a:noFill/>
          </p:spPr>
          <p:txBody>
            <a:bodyPr wrap="square" rtlCol="0">
              <a:spAutoFit/>
            </a:bodyPr>
            <a:lstStyle/>
            <a:p>
              <a:r>
                <a:rPr lang="en-GB" sz="1200" dirty="0">
                  <a:solidFill>
                    <a:schemeClr val="bg1"/>
                  </a:solidFill>
                </a:rPr>
                <a:t>CC BY 4.0</a:t>
              </a:r>
            </a:p>
          </p:txBody>
        </p:sp>
        <p:sp>
          <p:nvSpPr>
            <p:cNvPr id="16" name="TextBox 15">
              <a:extLst>
                <a:ext uri="{FF2B5EF4-FFF2-40B4-BE49-F238E27FC236}">
                  <a16:creationId xmlns:a16="http://schemas.microsoft.com/office/drawing/2014/main" id="{0962C271-A401-464B-B7B5-32770C583979}"/>
                </a:ext>
              </a:extLst>
            </p:cNvPr>
            <p:cNvSpPr txBox="1"/>
            <p:nvPr userDrawn="1"/>
          </p:nvSpPr>
          <p:spPr>
            <a:xfrm>
              <a:off x="8776076" y="6337802"/>
              <a:ext cx="1485382" cy="276999"/>
            </a:xfrm>
            <a:prstGeom prst="rect">
              <a:avLst/>
            </a:prstGeom>
            <a:noFill/>
          </p:spPr>
          <p:txBody>
            <a:bodyPr wrap="square" rtlCol="0">
              <a:spAutoFit/>
            </a:bodyPr>
            <a:lstStyle/>
            <a:p>
              <a:pPr algn="r"/>
              <a:r>
                <a:rPr lang="en-GB" sz="1200" dirty="0">
                  <a:solidFill>
                    <a:schemeClr val="bg1"/>
                  </a:solidFill>
                </a:rPr>
                <a:t>Research data @ </a:t>
              </a:r>
              <a:r>
                <a:rPr lang="en-GB" sz="1200" dirty="0" err="1">
                  <a:solidFill>
                    <a:schemeClr val="bg1"/>
                  </a:solidFill>
                </a:rPr>
                <a:t>UiT</a:t>
              </a:r>
              <a:endParaRPr lang="en-GB" sz="1200" dirty="0">
                <a:solidFill>
                  <a:schemeClr val="bg1"/>
                </a:solidFill>
              </a:endParaRPr>
            </a:p>
          </p:txBody>
        </p:sp>
      </p:grpSp>
      <p:sp>
        <p:nvSpPr>
          <p:cNvPr id="17" name="Title 1">
            <a:extLst>
              <a:ext uri="{FF2B5EF4-FFF2-40B4-BE49-F238E27FC236}">
                <a16:creationId xmlns:a16="http://schemas.microsoft.com/office/drawing/2014/main" id="{E211DB5E-5EB9-BA4E-B0CC-41FB2783BE56}"/>
              </a:ext>
            </a:extLst>
          </p:cNvPr>
          <p:cNvSpPr>
            <a:spLocks noGrp="1"/>
          </p:cNvSpPr>
          <p:nvPr>
            <p:ph type="ctrTitle" hasCustomPrompt="1"/>
          </p:nvPr>
        </p:nvSpPr>
        <p:spPr>
          <a:xfrm>
            <a:off x="1524000" y="845736"/>
            <a:ext cx="9144000" cy="2387600"/>
          </a:xfrm>
          <a:prstGeom prst="rect">
            <a:avLst/>
          </a:prstGeom>
        </p:spPr>
        <p:txBody>
          <a:bodyPr anchor="b" anchorCtr="0"/>
          <a:lstStyle>
            <a:lvl1pPr algn="ctr">
              <a:defRPr sz="6000" b="1" i="0">
                <a:solidFill>
                  <a:srgbClr val="991E70"/>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GB" noProof="0" dirty="0"/>
              <a:t>Main title start here and only once</a:t>
            </a:r>
          </a:p>
        </p:txBody>
      </p:sp>
      <p:sp>
        <p:nvSpPr>
          <p:cNvPr id="18" name="Subtitle 2">
            <a:extLst>
              <a:ext uri="{FF2B5EF4-FFF2-40B4-BE49-F238E27FC236}">
                <a16:creationId xmlns:a16="http://schemas.microsoft.com/office/drawing/2014/main" id="{F653A2BC-5E6E-2744-AE8B-92E3E829EAA7}"/>
              </a:ext>
            </a:extLst>
          </p:cNvPr>
          <p:cNvSpPr>
            <a:spLocks noGrp="1"/>
          </p:cNvSpPr>
          <p:nvPr>
            <p:ph type="subTitle" idx="1" hasCustomPrompt="1"/>
          </p:nvPr>
        </p:nvSpPr>
        <p:spPr>
          <a:xfrm>
            <a:off x="1524000" y="3360014"/>
            <a:ext cx="9144000" cy="1044256"/>
          </a:xfrm>
        </p:spPr>
        <p:txBody>
          <a:bodyPr/>
          <a:lstStyle>
            <a:lvl1pPr marL="0" indent="0" algn="ctr">
              <a:buNone/>
              <a:defRPr sz="2000">
                <a:solidFill>
                  <a:srgbClr val="991E7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Sub heading for this presentation</a:t>
            </a:r>
          </a:p>
        </p:txBody>
      </p:sp>
    </p:spTree>
    <p:extLst>
      <p:ext uri="{BB962C8B-B14F-4D97-AF65-F5344CB8AC3E}">
        <p14:creationId xmlns:p14="http://schemas.microsoft.com/office/powerpoint/2010/main" val="518088086"/>
      </p:ext>
    </p:extLst>
  </p:cSld>
  <p:clrMapOvr>
    <a:masterClrMapping/>
  </p:clrMapOvr>
  <p:extLst>
    <p:ext uri="{DCECCB84-F9BA-43D5-87BE-67443E8EF086}">
      <p15:sldGuideLst xmlns:p15="http://schemas.microsoft.com/office/powerpoint/2012/main">
        <p15:guide id="1" orient="horz" pos="327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eparato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01645-3A5F-C540-A047-D38B00987392}"/>
              </a:ext>
            </a:extLst>
          </p:cNvPr>
          <p:cNvSpPr>
            <a:spLocks noGrp="1"/>
          </p:cNvSpPr>
          <p:nvPr>
            <p:ph type="ctrTitle" hasCustomPrompt="1"/>
          </p:nvPr>
        </p:nvSpPr>
        <p:spPr>
          <a:xfrm>
            <a:off x="1524000" y="643684"/>
            <a:ext cx="9144000" cy="2387600"/>
          </a:xfrm>
          <a:prstGeom prst="rect">
            <a:avLst/>
          </a:prstGeom>
        </p:spPr>
        <p:txBody>
          <a:bodyPr anchor="b" anchorCtr="0"/>
          <a:lstStyle>
            <a:lvl1pPr algn="ctr">
              <a:defRPr sz="5000"/>
            </a:lvl1pPr>
          </a:lstStyle>
          <a:p>
            <a:r>
              <a:rPr lang="en-GB" noProof="0" dirty="0"/>
              <a:t>Section title. This is used between sections</a:t>
            </a:r>
          </a:p>
        </p:txBody>
      </p:sp>
      <p:sp>
        <p:nvSpPr>
          <p:cNvPr id="3" name="Subtitle 2">
            <a:extLst>
              <a:ext uri="{FF2B5EF4-FFF2-40B4-BE49-F238E27FC236}">
                <a16:creationId xmlns:a16="http://schemas.microsoft.com/office/drawing/2014/main" id="{192B9E21-CA38-674A-A501-2C7879561FA0}"/>
              </a:ext>
            </a:extLst>
          </p:cNvPr>
          <p:cNvSpPr>
            <a:spLocks noGrp="1"/>
          </p:cNvSpPr>
          <p:nvPr>
            <p:ph type="subTitle" idx="1" hasCustomPrompt="1"/>
          </p:nvPr>
        </p:nvSpPr>
        <p:spPr>
          <a:xfrm>
            <a:off x="1524000" y="3141770"/>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Section sub heading – or similar</a:t>
            </a:r>
          </a:p>
        </p:txBody>
      </p:sp>
    </p:spTree>
    <p:extLst>
      <p:ext uri="{BB962C8B-B14F-4D97-AF65-F5344CB8AC3E}">
        <p14:creationId xmlns:p14="http://schemas.microsoft.com/office/powerpoint/2010/main" val="203819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5F39B-1CCC-0148-B7FF-ECA080A5F946}"/>
              </a:ext>
            </a:extLst>
          </p:cNvPr>
          <p:cNvSpPr>
            <a:spLocks noGrp="1"/>
          </p:cNvSpPr>
          <p:nvPr>
            <p:ph type="title" hasCustomPrompt="1"/>
          </p:nvPr>
        </p:nvSpPr>
        <p:spPr>
          <a:xfrm>
            <a:off x="838200" y="365126"/>
            <a:ext cx="10515600" cy="1082170"/>
          </a:xfrm>
          <a:prstGeom prst="rect">
            <a:avLst/>
          </a:prstGeom>
        </p:spPr>
        <p:txBody>
          <a:bodyPr>
            <a:noAutofit/>
          </a:bodyPr>
          <a:lstStyle>
            <a:lvl1pPr>
              <a:defRPr sz="3000"/>
            </a:lvl1pPr>
          </a:lstStyle>
          <a:p>
            <a:r>
              <a:rPr lang="en-GB" dirty="0"/>
              <a:t>Title and content</a:t>
            </a:r>
          </a:p>
        </p:txBody>
      </p:sp>
      <p:sp>
        <p:nvSpPr>
          <p:cNvPr id="3" name="Content Placeholder 2">
            <a:extLst>
              <a:ext uri="{FF2B5EF4-FFF2-40B4-BE49-F238E27FC236}">
                <a16:creationId xmlns:a16="http://schemas.microsoft.com/office/drawing/2014/main" id="{3E916349-BAAC-8D47-AA75-2206668D0FA8}"/>
              </a:ext>
            </a:extLst>
          </p:cNvPr>
          <p:cNvSpPr>
            <a:spLocks noGrp="1"/>
          </p:cNvSpPr>
          <p:nvPr>
            <p:ph idx="1"/>
          </p:nvPr>
        </p:nvSpPr>
        <p:spPr>
          <a:xfrm>
            <a:off x="838200" y="1762188"/>
            <a:ext cx="10515600" cy="4414775"/>
          </a:xfrm>
        </p:spPr>
        <p:txBody>
          <a:bodyPr anchor="t" anchorCtr="0">
            <a:noAutofit/>
          </a:bodyPr>
          <a:lstStyle>
            <a:lvl1pPr marL="0" indent="0" algn="l">
              <a:buNone/>
              <a:defRPr sz="2000"/>
            </a:lvl1pPr>
            <a:lvl2pPr marL="457200" indent="0" algn="l">
              <a:buFont typeface="Arial" panose="020B0604020202020204" pitchFamily="34" charset="0"/>
              <a:buNone/>
              <a:defRPr sz="1800"/>
            </a:lvl2pPr>
            <a:lvl3pPr marL="914400" indent="0" algn="l">
              <a:buNone/>
              <a:defRPr sz="1600"/>
            </a:lvl3pPr>
            <a:lvl4pPr marL="1371600" indent="0" algn="l">
              <a:buNone/>
              <a:defRPr sz="1600"/>
            </a:lvl4pPr>
            <a:lvl5pPr marL="1828800" indent="0" algn="l">
              <a:buNone/>
              <a:defRPr sz="16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Tree>
    <p:extLst>
      <p:ext uri="{BB962C8B-B14F-4D97-AF65-F5344CB8AC3E}">
        <p14:creationId xmlns:p14="http://schemas.microsoft.com/office/powerpoint/2010/main" val="2646929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no title">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BD65477-6EDF-1D4D-8E9A-9567D2D5AFC4}"/>
              </a:ext>
            </a:extLst>
          </p:cNvPr>
          <p:cNvSpPr>
            <a:spLocks noGrp="1"/>
          </p:cNvSpPr>
          <p:nvPr>
            <p:ph idx="1"/>
          </p:nvPr>
        </p:nvSpPr>
        <p:spPr>
          <a:xfrm>
            <a:off x="838200" y="829622"/>
            <a:ext cx="10515600" cy="5347342"/>
          </a:xfrm>
        </p:spPr>
        <p:txBody>
          <a:bodyPr anchor="t" anchorCtr="0">
            <a:noAutofit/>
          </a:bodyPr>
          <a:lstStyle>
            <a:lvl1pPr marL="0" indent="0" algn="l">
              <a:buNone/>
              <a:defRPr sz="2000"/>
            </a:lvl1pPr>
            <a:lvl2pPr marL="457200" indent="0" algn="l">
              <a:buFont typeface="Arial" panose="020B0604020202020204" pitchFamily="34" charset="0"/>
              <a:buNone/>
              <a:defRPr sz="1800"/>
            </a:lvl2pPr>
            <a:lvl3pPr marL="914400" indent="0" algn="l">
              <a:buNone/>
              <a:defRPr sz="1600"/>
            </a:lvl3pPr>
            <a:lvl4pPr marL="1371600" indent="0" algn="l">
              <a:buNone/>
              <a:defRPr sz="1600"/>
            </a:lvl4pPr>
            <a:lvl5pPr marL="1828800" indent="0" algn="l">
              <a:buNone/>
              <a:defRPr sz="16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Tree>
    <p:extLst>
      <p:ext uri="{BB962C8B-B14F-4D97-AF65-F5344CB8AC3E}">
        <p14:creationId xmlns:p14="http://schemas.microsoft.com/office/powerpoint/2010/main" val="1550551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no title">
    <p:bg>
      <p:bgPr>
        <a:solidFill>
          <a:schemeClr val="bg1">
            <a:lumMod val="95000"/>
          </a:schemeClr>
        </a:solidFill>
        <a:effectLst/>
      </p:bgPr>
    </p:bg>
    <p:spTree>
      <p:nvGrpSpPr>
        <p:cNvPr id="1" name=""/>
        <p:cNvGrpSpPr/>
        <p:nvPr/>
      </p:nvGrpSpPr>
      <p:grpSpPr>
        <a:xfrm>
          <a:off x="0" y="0"/>
          <a:ext cx="0" cy="0"/>
          <a:chOff x="0" y="0"/>
          <a:chExt cx="0" cy="0"/>
        </a:xfrm>
      </p:grpSpPr>
      <p:pic>
        <p:nvPicPr>
          <p:cNvPr id="11" name="Picture 10" descr="A picture containing fence, outdoor, grass, bench&#10;&#10;Description automatically generated">
            <a:extLst>
              <a:ext uri="{FF2B5EF4-FFF2-40B4-BE49-F238E27FC236}">
                <a16:creationId xmlns:a16="http://schemas.microsoft.com/office/drawing/2014/main" id="{27EC088F-F5D2-ED4C-8F9E-1B2669A95B6C}"/>
              </a:ext>
            </a:extLst>
          </p:cNvPr>
          <p:cNvPicPr>
            <a:picLocks noChangeAspect="1"/>
          </p:cNvPicPr>
          <p:nvPr userDrawn="1"/>
        </p:nvPicPr>
        <p:blipFill rotWithShape="1">
          <a:blip r:embed="rId2">
            <a:alphaModFix amt="33000"/>
          </a:blip>
          <a:srcRect t="64437" b="15626"/>
          <a:stretch/>
        </p:blipFill>
        <p:spPr>
          <a:xfrm>
            <a:off x="0" y="5237511"/>
            <a:ext cx="12192000" cy="1620488"/>
          </a:xfrm>
          <a:prstGeom prst="rect">
            <a:avLst/>
          </a:prstGeom>
        </p:spPr>
      </p:pic>
      <p:pic>
        <p:nvPicPr>
          <p:cNvPr id="12" name="Picture 11" descr="A picture containing fence, outdoor, grass, bench&#10;&#10;Description automatically generated">
            <a:extLst>
              <a:ext uri="{FF2B5EF4-FFF2-40B4-BE49-F238E27FC236}">
                <a16:creationId xmlns:a16="http://schemas.microsoft.com/office/drawing/2014/main" id="{7AFF7F12-414C-E344-99AC-C4DD91982AB7}"/>
              </a:ext>
            </a:extLst>
          </p:cNvPr>
          <p:cNvPicPr>
            <a:picLocks noChangeAspect="1"/>
          </p:cNvPicPr>
          <p:nvPr userDrawn="1"/>
        </p:nvPicPr>
        <p:blipFill rotWithShape="1">
          <a:blip r:embed="rId3">
            <a:alphaModFix amt="10000"/>
            <a:extLst>
              <a:ext uri="{BEBA8EAE-BF5A-486C-A8C5-ECC9F3942E4B}">
                <a14:imgProps xmlns:a14="http://schemas.microsoft.com/office/drawing/2010/main">
                  <a14:imgLayer r:embed="rId4">
                    <a14:imgEffect>
                      <a14:sharpenSoften amount="-25000"/>
                    </a14:imgEffect>
                  </a14:imgLayer>
                </a14:imgProps>
              </a:ext>
            </a:extLst>
          </a:blip>
          <a:srcRect t="1635" b="33860"/>
          <a:stretch/>
        </p:blipFill>
        <p:spPr>
          <a:xfrm>
            <a:off x="0" y="0"/>
            <a:ext cx="12192000" cy="5242921"/>
          </a:xfrm>
          <a:prstGeom prst="rect">
            <a:avLst/>
          </a:prstGeom>
        </p:spPr>
      </p:pic>
      <p:pic>
        <p:nvPicPr>
          <p:cNvPr id="9" name="Picture 8" descr="Logo&#10;&#10;Description automatically generated">
            <a:extLst>
              <a:ext uri="{FF2B5EF4-FFF2-40B4-BE49-F238E27FC236}">
                <a16:creationId xmlns:a16="http://schemas.microsoft.com/office/drawing/2014/main" id="{38D7DE1D-CA9E-DB46-B585-BCA677789F7E}"/>
              </a:ext>
            </a:extLst>
          </p:cNvPr>
          <p:cNvPicPr>
            <a:picLocks noChangeAspect="1"/>
          </p:cNvPicPr>
          <p:nvPr userDrawn="1"/>
        </p:nvPicPr>
        <p:blipFill>
          <a:blip r:embed="rId5"/>
          <a:stretch>
            <a:fillRect/>
          </a:stretch>
        </p:blipFill>
        <p:spPr>
          <a:xfrm>
            <a:off x="5505634" y="1967973"/>
            <a:ext cx="1180732" cy="1180732"/>
          </a:xfrm>
          <a:prstGeom prst="rect">
            <a:avLst/>
          </a:prstGeom>
        </p:spPr>
      </p:pic>
      <p:sp>
        <p:nvSpPr>
          <p:cNvPr id="10" name="TextBox 9">
            <a:extLst>
              <a:ext uri="{FF2B5EF4-FFF2-40B4-BE49-F238E27FC236}">
                <a16:creationId xmlns:a16="http://schemas.microsoft.com/office/drawing/2014/main" id="{D5D967EF-3F4C-D345-B383-143DF5075C6C}"/>
              </a:ext>
            </a:extLst>
          </p:cNvPr>
          <p:cNvSpPr txBox="1"/>
          <p:nvPr userDrawn="1"/>
        </p:nvSpPr>
        <p:spPr>
          <a:xfrm>
            <a:off x="4519696" y="3317597"/>
            <a:ext cx="3152607" cy="400110"/>
          </a:xfrm>
          <a:prstGeom prst="rect">
            <a:avLst/>
          </a:prstGeom>
          <a:noFill/>
        </p:spPr>
        <p:txBody>
          <a:bodyPr wrap="square" rtlCol="0">
            <a:spAutoFit/>
          </a:bodyPr>
          <a:lstStyle/>
          <a:p>
            <a:pPr algn="ctr"/>
            <a:r>
              <a:rPr lang="en-GB" sz="2000" dirty="0" err="1">
                <a:solidFill>
                  <a:srgbClr val="003048"/>
                </a:solidFill>
              </a:rPr>
              <a:t>researchdata@help.uit.no</a:t>
            </a:r>
            <a:endParaRPr lang="en-GB" sz="2000" dirty="0">
              <a:solidFill>
                <a:srgbClr val="003048"/>
              </a:solidFill>
            </a:endParaRPr>
          </a:p>
        </p:txBody>
      </p:sp>
    </p:spTree>
    <p:extLst>
      <p:ext uri="{BB962C8B-B14F-4D97-AF65-F5344CB8AC3E}">
        <p14:creationId xmlns:p14="http://schemas.microsoft.com/office/powerpoint/2010/main" val="4122569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ACD030-FA04-C647-BE44-65624581190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7" name="Title Placeholder 6">
            <a:extLst>
              <a:ext uri="{FF2B5EF4-FFF2-40B4-BE49-F238E27FC236}">
                <a16:creationId xmlns:a16="http://schemas.microsoft.com/office/drawing/2014/main" id="{0486F363-067F-634A-81F9-19B40D84AB35}"/>
              </a:ext>
            </a:extLst>
          </p:cNvPr>
          <p:cNvSpPr>
            <a:spLocks noGrp="1"/>
          </p:cNvSpPr>
          <p:nvPr>
            <p:ph type="title"/>
          </p:nvPr>
        </p:nvSpPr>
        <p:spPr>
          <a:xfrm>
            <a:off x="838200" y="365125"/>
            <a:ext cx="10515600" cy="1325563"/>
          </a:xfrm>
          <a:prstGeom prst="rect">
            <a:avLst/>
          </a:prstGeom>
        </p:spPr>
        <p:txBody>
          <a:bodyPr vert="horz" lIns="91440" tIns="45720" rIns="91440" bIns="45720" rtlCol="0" anchor="b" anchorCtr="0">
            <a:noAutofit/>
          </a:bodyPr>
          <a:lstStyle/>
          <a:p>
            <a:r>
              <a:rPr lang="en-GB" noProof="0" dirty="0"/>
              <a:t>Click to edit Master title style</a:t>
            </a:r>
          </a:p>
        </p:txBody>
      </p:sp>
    </p:spTree>
    <p:extLst>
      <p:ext uri="{BB962C8B-B14F-4D97-AF65-F5344CB8AC3E}">
        <p14:creationId xmlns:p14="http://schemas.microsoft.com/office/powerpoint/2010/main" val="2586461044"/>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 id="2147483656" r:id="rId5"/>
    <p:sldLayoutId id="2147483652" r:id="rId6"/>
    <p:sldLayoutId id="2147483650" r:id="rId7"/>
    <p:sldLayoutId id="2147483651" r:id="rId8"/>
    <p:sldLayoutId id="2147483657" r:id="rId9"/>
    <p:sldLayoutId id="2147483658" r:id="rId10"/>
  </p:sldLayoutIdLst>
  <p:txStyles>
    <p:titleStyle>
      <a:lvl1pPr algn="l" defTabSz="914400" rtl="0" eaLnBrk="1" latinLnBrk="0" hangingPunct="1">
        <a:lnSpc>
          <a:spcPct val="90000"/>
        </a:lnSpc>
        <a:spcBef>
          <a:spcPct val="0"/>
        </a:spcBef>
        <a:buNone/>
        <a:defRPr sz="4400" b="0" i="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hyperlink" Target="https://uit.no/Content/617826/DMP_template_employees.docx"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8" Type="http://schemas.openxmlformats.org/officeDocument/2006/relationships/hyperlink" Target="https://www.flickr.com/photos/31917220@N07" TargetMode="External"/><Relationship Id="rId3" Type="http://schemas.openxmlformats.org/officeDocument/2006/relationships/hyperlink" Target="http://uit.no/researchdata" TargetMode="External"/><Relationship Id="rId7" Type="http://schemas.openxmlformats.org/officeDocument/2006/relationships/hyperlink" Target="https://www.flickr.com/photos/31917220@N07/4436324664"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27.jpeg"/><Relationship Id="rId5" Type="http://schemas.openxmlformats.org/officeDocument/2006/relationships/hyperlink" Target="mailto:researchdata@hjelp.uit.no" TargetMode="External"/><Relationship Id="rId4" Type="http://schemas.openxmlformats.org/officeDocument/2006/relationships/hyperlink" Target="https://site.uit.no/rdmtraining/" TargetMode="External"/><Relationship Id="rId9" Type="http://schemas.openxmlformats.org/officeDocument/2006/relationships/hyperlink" Target="https://creativecommons.org/licenses/by/2.0/?ref=ccsearch&amp;atype=rich"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uit.no/Content/532111/cache=20170109133727/Principles%20and%20guidelines%20for%20research%20management%20at%20UiT_010917.pdf"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hyperlink" Target="https://www.go-fair.org/fair-principles/"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uit.no/Content/532111/cache=20170109133727/Principles%20and%20guidelines%20for%20research%20management%20at%20UiT_010917.pdf"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site.uit.no/rdmtraining/research-data-and-agreements/?lang=en" TargetMode="External"/></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hyperlink" Target="search.datacite.org" TargetMode="External"/><Relationship Id="rId7" Type="http://schemas.openxmlformats.org/officeDocument/2006/relationships/hyperlink" Target="https://site.uit.no/rdmtraining/how-to-search-and-cite-research-data/?lang=en"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hyperlink" Target="https://www.re3data.org/" TargetMode="External"/><Relationship Id="rId5" Type="http://schemas.openxmlformats.org/officeDocument/2006/relationships/hyperlink" Target="https://datasetsearch.research.google.com/" TargetMode="External"/><Relationship Id="rId4" Type="http://schemas.openxmlformats.org/officeDocument/2006/relationships/hyperlink" Target="https://www.base-search.ne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s://site.uit.no/rdmtraining/how-to-store-research-data/"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hyperlink" Target="https://site.uit.no/rdmtraining/how-to-store-research-data/" TargetMode="External"/><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hyperlink" Target="https://site.uit.no/dataverseno/deposit/prepare/#how-to-describe-your-data" TargetMode="External"/><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hyperlink" Target="https://site.uit.no/rdmtraining/how-to-structure-and-document-research-data/?lang=e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en.uit.no/Content/626289/cache=20191704103344/Principles%20for%20open%20access%20at%20UiT_2019.pdf"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hyperlink" Target="https://intranett.uit.no/Content/532111/Principles%20and%20guidelines%20for%20research%20management%20at%20UiT_010917.pdf"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uit.no/Content/532111/cache=20170109133727/Principles%20and%20guidelines%20for%20research%20management%20at%20UiT_010917.pdf" TargetMode="External"/><Relationship Id="rId2" Type="http://schemas.openxmlformats.org/officeDocument/2006/relationships/notesSlide" Target="../notesSlides/notesSlide21.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hyperlink" Target="https://site.uit.no/rdmtraining/how-to-share-research-data/?lang=en"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uit.no/Content/532111/cache=20170109133727/Principles%20and%20guidelines%20for%20research%20management%20at%20UiT_010917.pdf" TargetMode="External"/><Relationship Id="rId7"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hyperlink" Target="https://site.uit.no/rdmtraining/how-to-select-the-appropriate-license-for-research-data/?lang=en" TargetMode="External"/><Relationship Id="rId5" Type="http://schemas.openxmlformats.org/officeDocument/2006/relationships/hyperlink" Target="http://www.re3data.org/" TargetMode="External"/><Relationship Id="rId4" Type="http://schemas.openxmlformats.org/officeDocument/2006/relationships/hyperlink" Target="https://dataverse.no/dataverse/uit"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nsd.no/personvernombud/en/help/information_consent/index.html"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hyperlink" Target="http://uit.no/etikk" TargetMode="External"/><Relationship Id="rId4" Type="http://schemas.openxmlformats.org/officeDocument/2006/relationships/hyperlink" Target="mailto:personvernombud@uit.no"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mailto:researchdata@hjelp.uit.no" TargetMode="External"/><Relationship Id="rId7" Type="http://schemas.openxmlformats.org/officeDocument/2006/relationships/hyperlink" Target="https://creativecommons.org/licenses/by/2.0/?ref=ccsearch&amp;atype=rich" TargetMode="External"/><Relationship Id="rId2" Type="http://schemas.openxmlformats.org/officeDocument/2006/relationships/notesSlide" Target="../notesSlides/notesSlide24.xml"/><Relationship Id="rId1" Type="http://schemas.openxmlformats.org/officeDocument/2006/relationships/slideLayout" Target="../slideLayouts/slideLayout10.xml"/><Relationship Id="rId6" Type="http://schemas.openxmlformats.org/officeDocument/2006/relationships/hyperlink" Target="https://www.flickr.com/photos/144008357@N08" TargetMode="External"/><Relationship Id="rId5" Type="http://schemas.openxmlformats.org/officeDocument/2006/relationships/hyperlink" Target="https://www.flickr.com/photos/144008357@N08/46743200451" TargetMode="External"/><Relationship Id="rId4" Type="http://schemas.openxmlformats.org/officeDocument/2006/relationships/image" Target="../media/image30.jpeg"/></Relationships>
</file>

<file path=ppt/slides/_rels/slide25.xml.rels><?xml version="1.0" encoding="UTF-8" standalone="yes"?>
<Relationships xmlns="http://schemas.openxmlformats.org/package/2006/relationships"><Relationship Id="rId3" Type="http://schemas.openxmlformats.org/officeDocument/2006/relationships/hyperlink" Target="https://dmponline.dcc.ac.uk/public_plans"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hyperlink" Target="https://www.flickr.com/photos/31917220@N07" TargetMode="External"/><Relationship Id="rId3" Type="http://schemas.openxmlformats.org/officeDocument/2006/relationships/hyperlink" Target="http://uit.no/researchdata" TargetMode="External"/><Relationship Id="rId7" Type="http://schemas.openxmlformats.org/officeDocument/2006/relationships/hyperlink" Target="https://www.flickr.com/photos/31917220@N07/4436324664" TargetMode="External"/><Relationship Id="rId2" Type="http://schemas.openxmlformats.org/officeDocument/2006/relationships/notesSlide" Target="../notesSlides/notesSlide26.xml"/><Relationship Id="rId1" Type="http://schemas.openxmlformats.org/officeDocument/2006/relationships/slideLayout" Target="../slideLayouts/slideLayout10.xml"/><Relationship Id="rId6" Type="http://schemas.openxmlformats.org/officeDocument/2006/relationships/image" Target="../media/image27.jpeg"/><Relationship Id="rId5" Type="http://schemas.openxmlformats.org/officeDocument/2006/relationships/hyperlink" Target="mailto:researchdata@hjelp.uit.no" TargetMode="External"/><Relationship Id="rId4" Type="http://schemas.openxmlformats.org/officeDocument/2006/relationships/hyperlink" Target="https://site.uit.no/rdmtraining/" TargetMode="External"/><Relationship Id="rId9" Type="http://schemas.openxmlformats.org/officeDocument/2006/relationships/hyperlink" Target="https://creativecommons.org/licenses/by/2.0/?ref=ccsearch&amp;atype=rich"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hyperlink" Target="https://intranett.uit.no/Content/633034/Retningslinjer%20oppfolging%20DMP_publisert.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hyperlink" Target="https://doi.org/10.5281/zenodo.3695300" TargetMode="External"/><Relationship Id="rId4" Type="http://schemas.openxmlformats.org/officeDocument/2006/relationships/hyperlink" Target="http://www.scriberia.co.uk/"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uit.no/Content/532111/cache=20170109133727/Principles%20and%20guidelines%20for%20research%20management%20at%20UiT_010917.pdf" TargetMode="External"/><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hyperlink" Target="https://ec.europa.eu/research/participants/docs/h2020-funding-guide/cross-cutting-issues/open-access-data-management/data-management_en.htm" TargetMode="External"/><Relationship Id="rId4" Type="http://schemas.openxmlformats.org/officeDocument/2006/relationships/hyperlink" Target="https://www.forskningsradet.no/contentassets/e4cd6d2c23cf49d4989bb10c5eea087a/the-research-council-of-norways-policy-for-open-access-to-research-data.pdf" TargetMode="External"/><Relationship Id="rId9"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s://www.nsd.no/en/create-a-data-management-plan" TargetMode="External"/><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3.jpg"/><Relationship Id="rId5" Type="http://schemas.openxmlformats.org/officeDocument/2006/relationships/hyperlink" Target="https://uit.no/Content/617826/DMP_template_employees.docx" TargetMode="External"/><Relationship Id="rId4" Type="http://schemas.openxmlformats.org/officeDocument/2006/relationships/hyperlink" Target="https://dmponline.dcc.ac.u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54156" y="1339163"/>
            <a:ext cx="10071652" cy="2387600"/>
          </a:xfrm>
        </p:spPr>
        <p:txBody>
          <a:bodyPr/>
          <a:lstStyle/>
          <a:p>
            <a:r>
              <a:rPr lang="en-US" dirty="0"/>
              <a:t>Open Science policy… and institutional DMP </a:t>
            </a:r>
            <a:endParaRPr lang="nb-NO" dirty="0"/>
          </a:p>
        </p:txBody>
      </p:sp>
      <p:sp>
        <p:nvSpPr>
          <p:cNvPr id="4" name="Subtitle 2">
            <a:extLst>
              <a:ext uri="{FF2B5EF4-FFF2-40B4-BE49-F238E27FC236}">
                <a16:creationId xmlns:a16="http://schemas.microsoft.com/office/drawing/2014/main" id="{B40940C4-3832-FC44-85B2-40FB13832EEB}"/>
              </a:ext>
            </a:extLst>
          </p:cNvPr>
          <p:cNvSpPr txBox="1">
            <a:spLocks/>
          </p:cNvSpPr>
          <p:nvPr/>
        </p:nvSpPr>
        <p:spPr>
          <a:xfrm>
            <a:off x="3957982" y="4102992"/>
            <a:ext cx="4064000" cy="87108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sz="1400" dirty="0" err="1">
                <a:solidFill>
                  <a:srgbClr val="C00000"/>
                </a:solidFill>
              </a:rPr>
              <a:t>Dr.</a:t>
            </a:r>
            <a:r>
              <a:rPr lang="en-GB" sz="1400" dirty="0">
                <a:solidFill>
                  <a:srgbClr val="C00000"/>
                </a:solidFill>
              </a:rPr>
              <a:t> lars </a:t>
            </a:r>
            <a:r>
              <a:rPr lang="en-GB" sz="1400" dirty="0" err="1">
                <a:solidFill>
                  <a:srgbClr val="C00000"/>
                </a:solidFill>
              </a:rPr>
              <a:t>figenschou</a:t>
            </a:r>
            <a:br>
              <a:rPr lang="en-GB" sz="1400" dirty="0">
                <a:solidFill>
                  <a:srgbClr val="C00000"/>
                </a:solidFill>
              </a:rPr>
            </a:br>
            <a:br>
              <a:rPr lang="en-GB" sz="1400" dirty="0">
                <a:solidFill>
                  <a:srgbClr val="C00000"/>
                </a:solidFill>
              </a:rPr>
            </a:br>
            <a:r>
              <a:rPr lang="en-GB" sz="1400" dirty="0">
                <a:solidFill>
                  <a:srgbClr val="C00000"/>
                </a:solidFill>
              </a:rPr>
              <a:t>University library of </a:t>
            </a:r>
            <a:r>
              <a:rPr lang="en-GB" sz="1400" dirty="0" err="1">
                <a:solidFill>
                  <a:srgbClr val="C00000"/>
                </a:solidFill>
              </a:rPr>
              <a:t>UiT</a:t>
            </a:r>
            <a:r>
              <a:rPr lang="en-GB" sz="1400" dirty="0">
                <a:solidFill>
                  <a:srgbClr val="C00000"/>
                </a:solidFill>
              </a:rPr>
              <a:t>,</a:t>
            </a:r>
          </a:p>
          <a:p>
            <a:r>
              <a:rPr lang="en-GB" sz="1400" dirty="0">
                <a:solidFill>
                  <a:srgbClr val="C00000"/>
                </a:solidFill>
              </a:rPr>
              <a:t>The arctic university of Norway</a:t>
            </a:r>
          </a:p>
        </p:txBody>
      </p:sp>
      <p:sp>
        <p:nvSpPr>
          <p:cNvPr id="6" name="TekstSylinder 5">
            <a:extLst>
              <a:ext uri="{FF2B5EF4-FFF2-40B4-BE49-F238E27FC236}">
                <a16:creationId xmlns:a16="http://schemas.microsoft.com/office/drawing/2014/main" id="{0E0DBADD-AC9F-41E5-B1C8-88CEB9890A26}"/>
              </a:ext>
            </a:extLst>
          </p:cNvPr>
          <p:cNvSpPr txBox="1"/>
          <p:nvPr/>
        </p:nvSpPr>
        <p:spPr>
          <a:xfrm>
            <a:off x="3891280" y="1046775"/>
            <a:ext cx="4409440" cy="584775"/>
          </a:xfrm>
          <a:prstGeom prst="rect">
            <a:avLst/>
          </a:prstGeom>
          <a:noFill/>
        </p:spPr>
        <p:txBody>
          <a:bodyPr wrap="square" rtlCol="0">
            <a:spAutoFit/>
          </a:bodyPr>
          <a:lstStyle/>
          <a:p>
            <a:pPr algn="ctr"/>
            <a:r>
              <a:rPr lang="en-US" sz="1600" dirty="0">
                <a:solidFill>
                  <a:srgbClr val="C00000"/>
                </a:solidFill>
                <a:latin typeface="Open Sans" panose="020B0606030504020204" pitchFamily="34" charset="0"/>
                <a:ea typeface="Open Sans" panose="020B0606030504020204" pitchFamily="34" charset="0"/>
                <a:cs typeface="Open Sans" panose="020B0606030504020204" pitchFamily="34" charset="0"/>
              </a:rPr>
              <a:t>15. Jun. 2021 - Data Management Planning workshop for Life Science Projects</a:t>
            </a:r>
            <a:endParaRPr lang="nb-NO" sz="1600" dirty="0">
              <a:solidFill>
                <a:srgbClr val="C00000"/>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8510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a:t>Templates for </a:t>
            </a:r>
            <a:r>
              <a:rPr lang="nb-NO" dirty="0" err="1"/>
              <a:t>DMPs</a:t>
            </a:r>
            <a:endParaRPr lang="nb-NO" dirty="0"/>
          </a:p>
        </p:txBody>
      </p:sp>
      <p:sp>
        <p:nvSpPr>
          <p:cNvPr id="3" name="Content Placeholder 2"/>
          <p:cNvSpPr>
            <a:spLocks noGrp="1"/>
          </p:cNvSpPr>
          <p:nvPr>
            <p:ph idx="1"/>
          </p:nvPr>
        </p:nvSpPr>
        <p:spPr>
          <a:xfrm>
            <a:off x="838200" y="1762188"/>
            <a:ext cx="4880212" cy="4414775"/>
          </a:xfrm>
        </p:spPr>
        <p:txBody>
          <a:bodyPr/>
          <a:lstStyle/>
          <a:p>
            <a:r>
              <a:rPr lang="en-US" dirty="0">
                <a:cs typeface="Calibri" panose="020F0502020204030204" pitchFamily="34" charset="0"/>
                <a:hlinkClick r:id="rId3"/>
              </a:rPr>
              <a:t>UiT template </a:t>
            </a:r>
            <a:r>
              <a:rPr lang="en-US" dirty="0">
                <a:cs typeface="Calibri" panose="020F0502020204030204" pitchFamily="34" charset="0"/>
              </a:rPr>
              <a:t>explains most aspects in more detail</a:t>
            </a:r>
          </a:p>
          <a:p>
            <a:endParaRPr lang="nb-NO" dirty="0"/>
          </a:p>
        </p:txBody>
      </p:sp>
      <p:pic>
        <p:nvPicPr>
          <p:cNvPr id="8" name="Picture 7"/>
          <p:cNvPicPr>
            <a:picLocks noChangeAspect="1"/>
          </p:cNvPicPr>
          <p:nvPr/>
        </p:nvPicPr>
        <p:blipFill rotWithShape="1">
          <a:blip r:embed="rId4"/>
          <a:srcRect l="33506" t="20611" r="33921" b="16221"/>
          <a:stretch/>
        </p:blipFill>
        <p:spPr>
          <a:xfrm>
            <a:off x="5959523" y="242484"/>
            <a:ext cx="5981700" cy="6305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15702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4000" dirty="0"/>
              <a:t>More </a:t>
            </a:r>
            <a:r>
              <a:rPr lang="nb-NO" sz="4000" dirty="0" err="1"/>
              <a:t>information</a:t>
            </a:r>
            <a:r>
              <a:rPr lang="nb-NO" sz="4000" dirty="0"/>
              <a:t> and </a:t>
            </a:r>
            <a:r>
              <a:rPr lang="nb-NO" sz="4000" dirty="0" err="1"/>
              <a:t>help</a:t>
            </a:r>
            <a:endParaRPr lang="nb-NO" sz="4000" dirty="0"/>
          </a:p>
        </p:txBody>
      </p:sp>
      <p:sp>
        <p:nvSpPr>
          <p:cNvPr id="3" name="Content Placeholder 2"/>
          <p:cNvSpPr>
            <a:spLocks noGrp="1"/>
          </p:cNvSpPr>
          <p:nvPr>
            <p:ph sz="half" idx="1"/>
          </p:nvPr>
        </p:nvSpPr>
        <p:spPr/>
        <p:txBody>
          <a:bodyPr/>
          <a:lstStyle/>
          <a:p>
            <a:r>
              <a:rPr lang="nb-NO" sz="2000" b="1" dirty="0"/>
              <a:t>UiT Research Data Portal: </a:t>
            </a:r>
          </a:p>
          <a:p>
            <a:r>
              <a:rPr lang="nb-NO" sz="2000" dirty="0">
                <a:hlinkClick r:id="rId3"/>
              </a:rPr>
              <a:t>http://uit.no/researchdata</a:t>
            </a:r>
            <a:endParaRPr lang="nb-NO" sz="2000" dirty="0"/>
          </a:p>
          <a:p>
            <a:pPr marL="800100" lvl="1" indent="-342900">
              <a:buFont typeface="Arial" panose="020B0604020202020204" pitchFamily="34" charset="0"/>
              <a:buChar char="•"/>
            </a:pPr>
            <a:r>
              <a:rPr lang="nb-NO" sz="1600" dirty="0"/>
              <a:t>DMP </a:t>
            </a:r>
            <a:r>
              <a:rPr lang="nb-NO" sz="1600" dirty="0" err="1"/>
              <a:t>template</a:t>
            </a:r>
            <a:endParaRPr lang="nb-NO" sz="1600" dirty="0"/>
          </a:p>
          <a:p>
            <a:pPr marL="800100" lvl="1" indent="-342900">
              <a:buFont typeface="Arial" panose="020B0604020202020204" pitchFamily="34" charset="0"/>
              <a:buChar char="•"/>
            </a:pPr>
            <a:r>
              <a:rPr lang="nb-NO" sz="1600" dirty="0" err="1"/>
              <a:t>Principles</a:t>
            </a:r>
            <a:r>
              <a:rPr lang="nb-NO" sz="1600" dirty="0"/>
              <a:t> and guidelines for </a:t>
            </a:r>
            <a:r>
              <a:rPr lang="nb-NO" sz="1600" dirty="0" err="1"/>
              <a:t>research</a:t>
            </a:r>
            <a:r>
              <a:rPr lang="nb-NO" sz="1600" dirty="0"/>
              <a:t> data management</a:t>
            </a:r>
          </a:p>
          <a:p>
            <a:pPr marL="800100" lvl="1" indent="-342900">
              <a:buFont typeface="Arial" panose="020B0604020202020204" pitchFamily="34" charset="0"/>
              <a:buChar char="•"/>
            </a:pPr>
            <a:r>
              <a:rPr lang="nb-NO" sz="1600" dirty="0"/>
              <a:t>Tips</a:t>
            </a:r>
          </a:p>
          <a:p>
            <a:pPr marL="800100" lvl="1" indent="-342900">
              <a:buFont typeface="Arial" panose="020B0604020202020204" pitchFamily="34" charset="0"/>
              <a:buChar char="•"/>
            </a:pPr>
            <a:r>
              <a:rPr lang="nb-NO" sz="1600" dirty="0" err="1"/>
              <a:t>Overview</a:t>
            </a:r>
            <a:r>
              <a:rPr lang="nb-NO" sz="1600" dirty="0"/>
              <a:t> </a:t>
            </a:r>
            <a:r>
              <a:rPr lang="nb-NO" sz="1600" dirty="0" err="1"/>
              <a:t>of</a:t>
            </a:r>
            <a:r>
              <a:rPr lang="nb-NO" sz="1600" dirty="0"/>
              <a:t> </a:t>
            </a:r>
            <a:r>
              <a:rPr lang="nb-NO" sz="1600" dirty="0" err="1"/>
              <a:t>webinars</a:t>
            </a:r>
            <a:r>
              <a:rPr lang="nb-NO" sz="1600" dirty="0"/>
              <a:t>/</a:t>
            </a:r>
            <a:r>
              <a:rPr lang="nb-NO" sz="1600" dirty="0" err="1"/>
              <a:t>courses</a:t>
            </a:r>
            <a:endParaRPr lang="nb-NO" sz="1600" dirty="0"/>
          </a:p>
          <a:p>
            <a:endParaRPr lang="nb-NO" sz="2000" dirty="0"/>
          </a:p>
          <a:p>
            <a:r>
              <a:rPr lang="nb-NO" sz="2000" b="1" dirty="0"/>
              <a:t>Research data management training</a:t>
            </a:r>
          </a:p>
          <a:p>
            <a:r>
              <a:rPr lang="nb-NO" sz="2000" dirty="0">
                <a:hlinkClick r:id="rId4"/>
              </a:rPr>
              <a:t>https://site.uit.no/rdmtraining/</a:t>
            </a:r>
            <a:endParaRPr lang="nb-NO" sz="2000" dirty="0"/>
          </a:p>
          <a:p>
            <a:endParaRPr lang="nb-NO" sz="2000" b="1" dirty="0"/>
          </a:p>
          <a:p>
            <a:r>
              <a:rPr lang="nb-NO" sz="2000" b="1" dirty="0"/>
              <a:t>Email: </a:t>
            </a:r>
          </a:p>
          <a:p>
            <a:r>
              <a:rPr lang="nb-NO" sz="2000" dirty="0">
                <a:hlinkClick r:id="rId5"/>
              </a:rPr>
              <a:t>researchdata@hjelp.uit.no</a:t>
            </a:r>
            <a:endParaRPr lang="nb-NO" sz="2000" dirty="0"/>
          </a:p>
        </p:txBody>
      </p:sp>
      <p:pic>
        <p:nvPicPr>
          <p:cNvPr id="4098" name="Picture 2" descr="Help!"/>
          <p:cNvPicPr>
            <a:picLocks noGrp="1" noChangeAspect="1" noChangeArrowheads="1"/>
          </p:cNvPicPr>
          <p:nvPr>
            <p:ph sz="half" idx="2"/>
          </p:nvPr>
        </p:nvPicPr>
        <p:blipFill>
          <a:blip r:embed="rId6">
            <a:extLst>
              <a:ext uri="{28A0092B-C50C-407E-A947-70E740481C1C}">
                <a14:useLocalDpi xmlns:a14="http://schemas.microsoft.com/office/drawing/2010/main" val="0"/>
              </a:ext>
            </a:extLst>
          </a:blip>
          <a:srcRect/>
          <a:stretch>
            <a:fillRect/>
          </a:stretch>
        </p:blipFill>
        <p:spPr bwMode="auto">
          <a:xfrm>
            <a:off x="6172200" y="1825625"/>
            <a:ext cx="5181600" cy="3886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916839" y="5794471"/>
            <a:ext cx="6096000" cy="246221"/>
          </a:xfrm>
          <a:prstGeom prst="rect">
            <a:avLst/>
          </a:prstGeom>
        </p:spPr>
        <p:txBody>
          <a:bodyPr>
            <a:spAutoFit/>
          </a:bodyPr>
          <a:lstStyle/>
          <a:p>
            <a:r>
              <a:rPr lang="en-US" sz="1000" dirty="0">
                <a:solidFill>
                  <a:srgbClr val="E23600"/>
                </a:solidFill>
                <a:latin typeface="Source Sans Pro"/>
                <a:hlinkClick r:id="rId7"/>
              </a:rPr>
              <a:t>"Help!"</a:t>
            </a:r>
            <a:r>
              <a:rPr lang="en-US" sz="1000" dirty="0">
                <a:solidFill>
                  <a:srgbClr val="333333"/>
                </a:solidFill>
                <a:latin typeface="Source Sans Pro"/>
              </a:rPr>
              <a:t> by </a:t>
            </a:r>
            <a:r>
              <a:rPr lang="en-US" sz="1000" dirty="0" err="1">
                <a:solidFill>
                  <a:srgbClr val="E23600"/>
                </a:solidFill>
                <a:latin typeface="Source Sans Pro"/>
                <a:hlinkClick r:id="rId8"/>
              </a:rPr>
              <a:t>lydia_shiningbrightly</a:t>
            </a:r>
            <a:r>
              <a:rPr lang="en-US" sz="1000" dirty="0">
                <a:solidFill>
                  <a:srgbClr val="333333"/>
                </a:solidFill>
                <a:latin typeface="Source Sans Pro"/>
              </a:rPr>
              <a:t> is licensed under </a:t>
            </a:r>
            <a:r>
              <a:rPr lang="en-US" sz="1000" dirty="0">
                <a:solidFill>
                  <a:srgbClr val="E23600"/>
                </a:solidFill>
                <a:latin typeface="Source Sans Pro"/>
                <a:hlinkClick r:id="rId9"/>
              </a:rPr>
              <a:t>CC BY 2.0</a:t>
            </a:r>
            <a:endParaRPr lang="nb-NO" sz="1000" dirty="0"/>
          </a:p>
        </p:txBody>
      </p:sp>
    </p:spTree>
    <p:extLst>
      <p:ext uri="{BB962C8B-B14F-4D97-AF65-F5344CB8AC3E}">
        <p14:creationId xmlns:p14="http://schemas.microsoft.com/office/powerpoint/2010/main" val="3999450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err="1"/>
              <a:t>What</a:t>
            </a:r>
            <a:r>
              <a:rPr lang="nb-NO" sz="3000" dirty="0"/>
              <a:t> </a:t>
            </a:r>
            <a:r>
              <a:rPr lang="nb-NO" sz="3000" dirty="0" err="1"/>
              <a:t>should</a:t>
            </a:r>
            <a:r>
              <a:rPr lang="nb-NO" sz="3000" dirty="0"/>
              <a:t> be </a:t>
            </a:r>
            <a:r>
              <a:rPr lang="nb-NO" sz="3000" dirty="0" err="1"/>
              <a:t>included</a:t>
            </a:r>
            <a:r>
              <a:rPr lang="nb-NO" sz="3000" dirty="0"/>
              <a:t> in a DMP?</a:t>
            </a:r>
          </a:p>
        </p:txBody>
      </p:sp>
      <p:sp>
        <p:nvSpPr>
          <p:cNvPr id="3" name="Content Placeholder 2"/>
          <p:cNvSpPr>
            <a:spLocks noGrp="1"/>
          </p:cNvSpPr>
          <p:nvPr>
            <p:ph sz="half" idx="1"/>
          </p:nvPr>
        </p:nvSpPr>
        <p:spPr/>
        <p:txBody>
          <a:bodyPr/>
          <a:lstStyle/>
          <a:p>
            <a:r>
              <a:rPr lang="en-US" sz="2000" dirty="0"/>
              <a:t>All phases in the RDM lifecycle</a:t>
            </a:r>
          </a:p>
          <a:p>
            <a:pPr marL="800100" lvl="1" indent="-342900">
              <a:buFont typeface="Arial" panose="020B0604020202020204" pitchFamily="34" charset="0"/>
              <a:buChar char="•"/>
            </a:pPr>
            <a:r>
              <a:rPr lang="en-US" sz="1600" dirty="0"/>
              <a:t>Data re-use</a:t>
            </a:r>
          </a:p>
          <a:p>
            <a:pPr marL="800100" lvl="1" indent="-342900">
              <a:buFont typeface="Arial" panose="020B0604020202020204" pitchFamily="34" charset="0"/>
              <a:buChar char="•"/>
            </a:pPr>
            <a:r>
              <a:rPr lang="en-US" sz="1600" dirty="0"/>
              <a:t>Data collection</a:t>
            </a:r>
          </a:p>
          <a:p>
            <a:pPr marL="800100" lvl="1" indent="-342900">
              <a:buFont typeface="Arial" panose="020B0604020202020204" pitchFamily="34" charset="0"/>
              <a:buChar char="•"/>
            </a:pPr>
            <a:r>
              <a:rPr lang="en-US" sz="1600" dirty="0"/>
              <a:t>Data storage </a:t>
            </a:r>
          </a:p>
          <a:p>
            <a:pPr marL="800100" lvl="1" indent="-342900">
              <a:buFont typeface="Arial" panose="020B0604020202020204" pitchFamily="34" charset="0"/>
              <a:buChar char="•"/>
            </a:pPr>
            <a:r>
              <a:rPr lang="en-US" sz="1600" dirty="0"/>
              <a:t>Archiving and sharing</a:t>
            </a:r>
          </a:p>
          <a:p>
            <a:pPr lvl="1"/>
            <a:endParaRPr lang="en-US" sz="2000" dirty="0"/>
          </a:p>
          <a:p>
            <a:r>
              <a:rPr lang="en-US" sz="2000" dirty="0"/>
              <a:t>Other aspects: </a:t>
            </a:r>
          </a:p>
          <a:p>
            <a:pPr marL="800100" lvl="1" indent="-342900">
              <a:buFont typeface="Arial" panose="020B0604020202020204" pitchFamily="34" charset="0"/>
              <a:buChar char="•"/>
            </a:pPr>
            <a:r>
              <a:rPr lang="en-US" sz="1600" dirty="0"/>
              <a:t>General information about the project</a:t>
            </a:r>
          </a:p>
          <a:p>
            <a:pPr marL="800100" lvl="1" indent="-342900">
              <a:buFont typeface="Arial" panose="020B0604020202020204" pitchFamily="34" charset="0"/>
              <a:buChar char="•"/>
            </a:pPr>
            <a:r>
              <a:rPr lang="en-US" sz="1600" dirty="0"/>
              <a:t>Responsibilities and rights </a:t>
            </a:r>
          </a:p>
          <a:p>
            <a:pPr marL="800100" lvl="1" indent="-342900">
              <a:buFont typeface="Arial" panose="020B0604020202020204" pitchFamily="34" charset="0"/>
              <a:buChar char="•"/>
            </a:pPr>
            <a:r>
              <a:rPr lang="en-US" sz="1600" dirty="0"/>
              <a:t>Documentation and metadata</a:t>
            </a:r>
          </a:p>
          <a:p>
            <a:pPr marL="800100" lvl="1" indent="-342900">
              <a:buFont typeface="Arial" panose="020B0604020202020204" pitchFamily="34" charset="0"/>
              <a:buChar char="•"/>
            </a:pPr>
            <a:r>
              <a:rPr lang="en-US" sz="1600" dirty="0"/>
              <a:t>Ethics and consent</a:t>
            </a:r>
          </a:p>
          <a:p>
            <a:endParaRPr lang="nb-NO" sz="2000" dirty="0"/>
          </a:p>
          <a:p>
            <a:r>
              <a:rPr lang="nb-NO" sz="2000" dirty="0" err="1">
                <a:solidFill>
                  <a:prstClr val="black"/>
                </a:solidFill>
                <a:cs typeface="Arial" pitchFamily="34" charset="0"/>
              </a:rPr>
              <a:t>Keep</a:t>
            </a:r>
            <a:r>
              <a:rPr lang="nb-NO" sz="2000" dirty="0">
                <a:solidFill>
                  <a:prstClr val="black"/>
                </a:solidFill>
                <a:cs typeface="Arial" pitchFamily="34" charset="0"/>
              </a:rPr>
              <a:t> in </a:t>
            </a:r>
            <a:r>
              <a:rPr lang="nb-NO" sz="2000" dirty="0" err="1">
                <a:solidFill>
                  <a:prstClr val="black"/>
                </a:solidFill>
                <a:cs typeface="Arial" pitchFamily="34" charset="0"/>
              </a:rPr>
              <a:t>mind</a:t>
            </a:r>
            <a:r>
              <a:rPr lang="nb-NO" sz="2000" dirty="0">
                <a:solidFill>
                  <a:prstClr val="black"/>
                </a:solidFill>
                <a:cs typeface="Arial" pitchFamily="34" charset="0"/>
              </a:rPr>
              <a:t>:  </a:t>
            </a:r>
          </a:p>
          <a:p>
            <a:pPr marL="800100" lvl="1" indent="-342900">
              <a:buFont typeface="Arial" panose="020B0604020202020204" pitchFamily="34" charset="0"/>
              <a:buChar char="•"/>
            </a:pPr>
            <a:r>
              <a:rPr lang="nb-NO" sz="1600" dirty="0" err="1">
                <a:solidFill>
                  <a:prstClr val="black"/>
                </a:solidFill>
                <a:cs typeface="Arial" pitchFamily="34" charset="0"/>
                <a:hlinkClick r:id="rId3"/>
              </a:rPr>
              <a:t>UiTs</a:t>
            </a:r>
            <a:r>
              <a:rPr lang="nb-NO" sz="1600" dirty="0">
                <a:solidFill>
                  <a:prstClr val="black"/>
                </a:solidFill>
                <a:cs typeface="Arial" pitchFamily="34" charset="0"/>
                <a:hlinkClick r:id="rId3"/>
              </a:rPr>
              <a:t> guidelines for RDM </a:t>
            </a:r>
            <a:endParaRPr lang="nb-NO" sz="1600" dirty="0">
              <a:solidFill>
                <a:prstClr val="black"/>
              </a:solidFill>
              <a:cs typeface="Arial" pitchFamily="34" charset="0"/>
            </a:endParaRPr>
          </a:p>
          <a:p>
            <a:pPr marL="800100" lvl="1" indent="-342900">
              <a:buFont typeface="Arial" panose="020B0604020202020204" pitchFamily="34" charset="0"/>
              <a:buChar char="•"/>
            </a:pPr>
            <a:r>
              <a:rPr lang="nb-NO" sz="1600" dirty="0">
                <a:solidFill>
                  <a:prstClr val="black"/>
                </a:solidFill>
                <a:cs typeface="Arial" pitchFamily="34" charset="0"/>
                <a:hlinkClick r:id="rId4"/>
              </a:rPr>
              <a:t>FAIR Data </a:t>
            </a:r>
            <a:r>
              <a:rPr lang="nb-NO" sz="1600" dirty="0" err="1">
                <a:solidFill>
                  <a:prstClr val="black"/>
                </a:solidFill>
                <a:cs typeface="Arial" pitchFamily="34" charset="0"/>
                <a:hlinkClick r:id="rId4"/>
              </a:rPr>
              <a:t>Principles</a:t>
            </a:r>
            <a:endParaRPr lang="nb-NO" sz="1600" dirty="0">
              <a:solidFill>
                <a:prstClr val="black"/>
              </a:solidFill>
              <a:cs typeface="Arial" pitchFamily="34" charset="0"/>
            </a:endParaRPr>
          </a:p>
          <a:p>
            <a:endParaRPr lang="nb-NO" sz="2000" dirty="0"/>
          </a:p>
        </p:txBody>
      </p:sp>
      <p:pic>
        <p:nvPicPr>
          <p:cNvPr id="9" name="Plasshaldar for innhald 2"/>
          <p:cNvPicPr>
            <a:picLocks noGrp="1" noChangeAspect="1"/>
          </p:cNvPicPr>
          <p:nvPr>
            <p:ph sz="half" idx="2"/>
          </p:nvPr>
        </p:nvPicPr>
        <p:blipFill>
          <a:blip r:embed="rId5" cstate="print">
            <a:extLst>
              <a:ext uri="{28A0092B-C50C-407E-A947-70E740481C1C}">
                <a14:useLocalDpi xmlns:a14="http://schemas.microsoft.com/office/drawing/2010/main" val="0"/>
              </a:ext>
            </a:extLst>
          </a:blip>
          <a:stretch>
            <a:fillRect/>
          </a:stretch>
        </p:blipFill>
        <p:spPr>
          <a:xfrm>
            <a:off x="6493516" y="2112135"/>
            <a:ext cx="5281292" cy="4396241"/>
          </a:xfrm>
          <a:prstGeom prst="rect">
            <a:avLst/>
          </a:prstGeom>
        </p:spPr>
      </p:pic>
      <p:sp>
        <p:nvSpPr>
          <p:cNvPr id="7" name="Rectangle 6"/>
          <p:cNvSpPr>
            <a:spLocks/>
          </p:cNvSpPr>
          <p:nvPr/>
        </p:nvSpPr>
        <p:spPr>
          <a:xfrm>
            <a:off x="4177365" y="6046769"/>
            <a:ext cx="516366" cy="5302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F</a:t>
            </a:r>
          </a:p>
        </p:txBody>
      </p:sp>
      <p:sp>
        <p:nvSpPr>
          <p:cNvPr id="10" name="Rectangle 9"/>
          <p:cNvSpPr>
            <a:spLocks/>
          </p:cNvSpPr>
          <p:nvPr/>
        </p:nvSpPr>
        <p:spPr>
          <a:xfrm>
            <a:off x="4819074" y="6046769"/>
            <a:ext cx="516366" cy="5302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b-NO" dirty="0"/>
              <a:t>A</a:t>
            </a:r>
          </a:p>
        </p:txBody>
      </p:sp>
      <p:sp>
        <p:nvSpPr>
          <p:cNvPr id="11" name="Rectangle 10"/>
          <p:cNvSpPr>
            <a:spLocks/>
          </p:cNvSpPr>
          <p:nvPr/>
        </p:nvSpPr>
        <p:spPr>
          <a:xfrm>
            <a:off x="5460783" y="6046769"/>
            <a:ext cx="516366" cy="53026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b-NO" dirty="0"/>
              <a:t>I</a:t>
            </a:r>
          </a:p>
        </p:txBody>
      </p:sp>
      <p:sp>
        <p:nvSpPr>
          <p:cNvPr id="12" name="Rectangle 11"/>
          <p:cNvSpPr>
            <a:spLocks/>
          </p:cNvSpPr>
          <p:nvPr/>
        </p:nvSpPr>
        <p:spPr>
          <a:xfrm>
            <a:off x="6145143" y="6046769"/>
            <a:ext cx="516366" cy="53026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b-NO" dirty="0"/>
              <a:t>R</a:t>
            </a:r>
          </a:p>
        </p:txBody>
      </p:sp>
    </p:spTree>
    <p:extLst>
      <p:ext uri="{BB962C8B-B14F-4D97-AF65-F5344CB8AC3E}">
        <p14:creationId xmlns:p14="http://schemas.microsoft.com/office/powerpoint/2010/main" val="1376450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3" end="1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4" end="1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a:solidFill>
                  <a:prstClr val="black"/>
                </a:solidFill>
                <a:cs typeface="Arial" pitchFamily="34" charset="0"/>
              </a:rPr>
              <a:t>General </a:t>
            </a:r>
            <a:r>
              <a:rPr lang="nb-NO" dirty="0" err="1">
                <a:solidFill>
                  <a:prstClr val="black"/>
                </a:solidFill>
                <a:cs typeface="Arial" pitchFamily="34" charset="0"/>
              </a:rPr>
              <a:t>information</a:t>
            </a:r>
            <a:r>
              <a:rPr lang="nb-NO" dirty="0">
                <a:solidFill>
                  <a:prstClr val="black"/>
                </a:solidFill>
                <a:cs typeface="Arial" pitchFamily="34" charset="0"/>
              </a:rPr>
              <a:t> </a:t>
            </a:r>
            <a:r>
              <a:rPr lang="nb-NO" dirty="0" err="1">
                <a:solidFill>
                  <a:prstClr val="black"/>
                </a:solidFill>
                <a:cs typeface="Arial" pitchFamily="34" charset="0"/>
              </a:rPr>
              <a:t>about</a:t>
            </a:r>
            <a:r>
              <a:rPr lang="nb-NO" dirty="0">
                <a:solidFill>
                  <a:prstClr val="black"/>
                </a:solidFill>
                <a:cs typeface="Arial" pitchFamily="34" charset="0"/>
              </a:rPr>
              <a:t> </a:t>
            </a:r>
            <a:r>
              <a:rPr lang="nb-NO" dirty="0" err="1">
                <a:solidFill>
                  <a:prstClr val="black"/>
                </a:solidFill>
                <a:cs typeface="Arial" pitchFamily="34" charset="0"/>
              </a:rPr>
              <a:t>the</a:t>
            </a:r>
            <a:r>
              <a:rPr lang="nb-NO" dirty="0">
                <a:solidFill>
                  <a:prstClr val="black"/>
                </a:solidFill>
                <a:cs typeface="Arial" pitchFamily="34" charset="0"/>
              </a:rPr>
              <a:t> </a:t>
            </a:r>
            <a:r>
              <a:rPr lang="nb-NO" dirty="0" err="1">
                <a:solidFill>
                  <a:prstClr val="black"/>
                </a:solidFill>
                <a:cs typeface="Arial" pitchFamily="34" charset="0"/>
              </a:rPr>
              <a:t>research</a:t>
            </a:r>
            <a:r>
              <a:rPr lang="nb-NO" dirty="0">
                <a:solidFill>
                  <a:prstClr val="black"/>
                </a:solidFill>
                <a:cs typeface="Arial" pitchFamily="34" charset="0"/>
              </a:rPr>
              <a:t> </a:t>
            </a:r>
            <a:r>
              <a:rPr lang="nb-NO" dirty="0" err="1">
                <a:solidFill>
                  <a:prstClr val="black"/>
                </a:solidFill>
                <a:cs typeface="Arial" pitchFamily="34" charset="0"/>
              </a:rPr>
              <a:t>project</a:t>
            </a:r>
            <a:endParaRPr lang="nb-NO" dirty="0"/>
          </a:p>
        </p:txBody>
      </p:sp>
      <p:sp>
        <p:nvSpPr>
          <p:cNvPr id="3" name="Content Placeholder 2"/>
          <p:cNvSpPr>
            <a:spLocks noGrp="1"/>
          </p:cNvSpPr>
          <p:nvPr>
            <p:ph idx="1"/>
          </p:nvPr>
        </p:nvSpPr>
        <p:spPr/>
        <p:txBody>
          <a:bodyPr/>
          <a:lstStyle/>
          <a:p>
            <a:pPr marL="342900" lvl="0" indent="-342900" defTabSz="457200">
              <a:lnSpc>
                <a:spcPct val="150000"/>
              </a:lnSpc>
              <a:spcBef>
                <a:spcPct val="20000"/>
              </a:spcBef>
              <a:buFont typeface="Arial"/>
              <a:buChar char="•"/>
            </a:pPr>
            <a:r>
              <a:rPr lang="nb-NO" dirty="0">
                <a:solidFill>
                  <a:prstClr val="black"/>
                </a:solidFill>
                <a:cs typeface="Arial" pitchFamily="34" charset="0"/>
              </a:rPr>
              <a:t>Project </a:t>
            </a:r>
            <a:r>
              <a:rPr lang="nb-NO" dirty="0" err="1">
                <a:solidFill>
                  <a:prstClr val="black"/>
                </a:solidFill>
                <a:cs typeface="Arial" pitchFamily="34" charset="0"/>
              </a:rPr>
              <a:t>number</a:t>
            </a:r>
            <a:r>
              <a:rPr lang="nb-NO" dirty="0">
                <a:solidFill>
                  <a:prstClr val="black"/>
                </a:solidFill>
                <a:cs typeface="Arial" pitchFamily="34" charset="0"/>
              </a:rPr>
              <a:t> and </a:t>
            </a:r>
            <a:r>
              <a:rPr lang="nb-NO" dirty="0" err="1">
                <a:solidFill>
                  <a:prstClr val="black"/>
                </a:solidFill>
                <a:cs typeface="Arial" pitchFamily="34" charset="0"/>
              </a:rPr>
              <a:t>name</a:t>
            </a:r>
            <a:endParaRPr lang="nb-NO"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a:solidFill>
                  <a:prstClr val="black"/>
                </a:solidFill>
                <a:cs typeface="Arial" pitchFamily="34" charset="0"/>
              </a:rPr>
              <a:t>Project </a:t>
            </a:r>
            <a:r>
              <a:rPr lang="nb-NO" dirty="0" err="1">
                <a:solidFill>
                  <a:prstClr val="black"/>
                </a:solidFill>
                <a:cs typeface="Arial" pitchFamily="34" charset="0"/>
              </a:rPr>
              <a:t>period</a:t>
            </a:r>
            <a:endParaRPr lang="nb-NO"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err="1">
                <a:solidFill>
                  <a:prstClr val="black"/>
                </a:solidFill>
                <a:cs typeface="Arial" pitchFamily="34" charset="0"/>
              </a:rPr>
              <a:t>Description</a:t>
            </a:r>
            <a:r>
              <a:rPr lang="nb-NO" dirty="0">
                <a:solidFill>
                  <a:prstClr val="black"/>
                </a:solidFill>
                <a:cs typeface="Arial" pitchFamily="34" charset="0"/>
              </a:rPr>
              <a:t> </a:t>
            </a:r>
            <a:r>
              <a:rPr lang="nb-NO" dirty="0" err="1">
                <a:solidFill>
                  <a:prstClr val="black"/>
                </a:solidFill>
                <a:cs typeface="Arial" pitchFamily="34" charset="0"/>
              </a:rPr>
              <a:t>of</a:t>
            </a:r>
            <a:r>
              <a:rPr lang="nb-NO" dirty="0">
                <a:solidFill>
                  <a:prstClr val="black"/>
                </a:solidFill>
                <a:cs typeface="Arial" pitchFamily="34" charset="0"/>
              </a:rPr>
              <a:t> </a:t>
            </a:r>
            <a:r>
              <a:rPr lang="nb-NO" dirty="0" err="1">
                <a:solidFill>
                  <a:prstClr val="black"/>
                </a:solidFill>
                <a:cs typeface="Arial" pitchFamily="34" charset="0"/>
              </a:rPr>
              <a:t>project</a:t>
            </a:r>
            <a:endParaRPr lang="nb-NO"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a:solidFill>
                  <a:prstClr val="black"/>
                </a:solidFill>
                <a:cs typeface="Arial" pitchFamily="34" charset="0"/>
              </a:rPr>
              <a:t>Part </a:t>
            </a:r>
            <a:r>
              <a:rPr lang="nb-NO" dirty="0" err="1">
                <a:solidFill>
                  <a:prstClr val="black"/>
                </a:solidFill>
                <a:cs typeface="Arial" pitchFamily="34" charset="0"/>
              </a:rPr>
              <a:t>of</a:t>
            </a:r>
            <a:r>
              <a:rPr lang="nb-NO" dirty="0">
                <a:solidFill>
                  <a:prstClr val="black"/>
                </a:solidFill>
                <a:cs typeface="Arial" pitchFamily="34" charset="0"/>
              </a:rPr>
              <a:t> a </a:t>
            </a:r>
            <a:r>
              <a:rPr lang="nb-NO" dirty="0" err="1">
                <a:solidFill>
                  <a:prstClr val="black"/>
                </a:solidFill>
                <a:cs typeface="Arial" pitchFamily="34" charset="0"/>
              </a:rPr>
              <a:t>larger</a:t>
            </a:r>
            <a:r>
              <a:rPr lang="nb-NO" dirty="0">
                <a:solidFill>
                  <a:prstClr val="black"/>
                </a:solidFill>
                <a:cs typeface="Arial" pitchFamily="34" charset="0"/>
              </a:rPr>
              <a:t> </a:t>
            </a:r>
            <a:r>
              <a:rPr lang="nb-NO" dirty="0" err="1">
                <a:solidFill>
                  <a:prstClr val="black"/>
                </a:solidFill>
                <a:cs typeface="Arial" pitchFamily="34" charset="0"/>
              </a:rPr>
              <a:t>research</a:t>
            </a:r>
            <a:r>
              <a:rPr lang="nb-NO" dirty="0">
                <a:solidFill>
                  <a:prstClr val="black"/>
                </a:solidFill>
                <a:cs typeface="Arial" pitchFamily="34" charset="0"/>
              </a:rPr>
              <a:t> </a:t>
            </a:r>
            <a:r>
              <a:rPr lang="nb-NO" dirty="0" err="1">
                <a:solidFill>
                  <a:prstClr val="black"/>
                </a:solidFill>
                <a:cs typeface="Arial" pitchFamily="34" charset="0"/>
              </a:rPr>
              <a:t>project</a:t>
            </a:r>
            <a:r>
              <a:rPr lang="nb-NO" dirty="0">
                <a:solidFill>
                  <a:prstClr val="black"/>
                </a:solidFill>
                <a:cs typeface="Arial" pitchFamily="34" charset="0"/>
              </a:rPr>
              <a:t>?</a:t>
            </a:r>
          </a:p>
          <a:p>
            <a:pPr marL="342900" lvl="0" indent="-342900" defTabSz="457200">
              <a:lnSpc>
                <a:spcPct val="150000"/>
              </a:lnSpc>
              <a:spcBef>
                <a:spcPct val="20000"/>
              </a:spcBef>
              <a:buFont typeface="Arial"/>
              <a:buChar char="•"/>
            </a:pPr>
            <a:r>
              <a:rPr lang="nb-NO" dirty="0" err="1">
                <a:solidFill>
                  <a:prstClr val="black"/>
                </a:solidFill>
                <a:cs typeface="Arial" pitchFamily="34" charset="0"/>
              </a:rPr>
              <a:t>Funding</a:t>
            </a:r>
            <a:endParaRPr lang="nb-NO"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a:solidFill>
                  <a:prstClr val="black"/>
                </a:solidFill>
                <a:cs typeface="Arial" pitchFamily="34" charset="0"/>
              </a:rPr>
              <a:t>Project leader and </a:t>
            </a:r>
            <a:r>
              <a:rPr lang="nb-NO" dirty="0" err="1">
                <a:solidFill>
                  <a:prstClr val="black"/>
                </a:solidFill>
                <a:cs typeface="Arial" pitchFamily="34" charset="0"/>
              </a:rPr>
              <a:t>participants</a:t>
            </a:r>
            <a:r>
              <a:rPr lang="nb-NO" dirty="0">
                <a:solidFill>
                  <a:prstClr val="black"/>
                </a:solidFill>
                <a:cs typeface="Arial" pitchFamily="34" charset="0"/>
              </a:rPr>
              <a:t> (</a:t>
            </a:r>
            <a:r>
              <a:rPr lang="nb-NO" dirty="0" err="1">
                <a:solidFill>
                  <a:prstClr val="black"/>
                </a:solidFill>
                <a:cs typeface="Arial" pitchFamily="34" charset="0"/>
              </a:rPr>
              <a:t>name</a:t>
            </a:r>
            <a:r>
              <a:rPr lang="nb-NO" dirty="0">
                <a:solidFill>
                  <a:prstClr val="black"/>
                </a:solidFill>
                <a:cs typeface="Arial" pitchFamily="34" charset="0"/>
              </a:rPr>
              <a:t> and </a:t>
            </a:r>
            <a:r>
              <a:rPr lang="nb-NO" dirty="0" err="1">
                <a:solidFill>
                  <a:prstClr val="black"/>
                </a:solidFill>
                <a:cs typeface="Arial" pitchFamily="34" charset="0"/>
              </a:rPr>
              <a:t>institution</a:t>
            </a:r>
            <a:r>
              <a:rPr lang="nb-NO" dirty="0">
                <a:solidFill>
                  <a:prstClr val="black"/>
                </a:solidFill>
                <a:cs typeface="Arial" pitchFamily="34" charset="0"/>
              </a:rPr>
              <a:t>)</a:t>
            </a:r>
          </a:p>
          <a:p>
            <a:endParaRPr lang="nb-NO" dirty="0"/>
          </a:p>
        </p:txBody>
      </p:sp>
    </p:spTree>
    <p:extLst>
      <p:ext uri="{BB962C8B-B14F-4D97-AF65-F5344CB8AC3E}">
        <p14:creationId xmlns:p14="http://schemas.microsoft.com/office/powerpoint/2010/main" val="1400697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err="1"/>
              <a:t>Responsibilities</a:t>
            </a:r>
            <a:r>
              <a:rPr lang="nb-NO" dirty="0"/>
              <a:t> and </a:t>
            </a:r>
            <a:r>
              <a:rPr lang="nb-NO" dirty="0" err="1"/>
              <a:t>rights</a:t>
            </a:r>
            <a:endParaRPr lang="nb-NO" dirty="0"/>
          </a:p>
        </p:txBody>
      </p:sp>
      <p:sp>
        <p:nvSpPr>
          <p:cNvPr id="3" name="Content Placeholder 2"/>
          <p:cNvSpPr>
            <a:spLocks noGrp="1"/>
          </p:cNvSpPr>
          <p:nvPr>
            <p:ph idx="1"/>
          </p:nvPr>
        </p:nvSpPr>
        <p:spPr>
          <a:xfrm>
            <a:off x="838200" y="1548828"/>
            <a:ext cx="10515600" cy="4414775"/>
          </a:xfrm>
        </p:spPr>
        <p:txBody>
          <a:bodyPr/>
          <a:lstStyle/>
          <a:p>
            <a:pPr marL="342900" lvl="0" indent="-342900" defTabSz="457200">
              <a:lnSpc>
                <a:spcPct val="150000"/>
              </a:lnSpc>
              <a:spcBef>
                <a:spcPct val="20000"/>
              </a:spcBef>
              <a:buFont typeface="Arial"/>
              <a:buChar char="•"/>
            </a:pPr>
            <a:r>
              <a:rPr lang="nb-NO" dirty="0">
                <a:solidFill>
                  <a:prstClr val="black"/>
                </a:solidFill>
                <a:cs typeface="Arial" pitchFamily="34" charset="0"/>
              </a:rPr>
              <a:t>Who is </a:t>
            </a:r>
            <a:r>
              <a:rPr lang="nb-NO" dirty="0" err="1">
                <a:solidFill>
                  <a:prstClr val="black"/>
                </a:solidFill>
                <a:cs typeface="Arial" pitchFamily="34" charset="0"/>
              </a:rPr>
              <a:t>responsible</a:t>
            </a:r>
            <a:r>
              <a:rPr lang="nb-NO" dirty="0">
                <a:solidFill>
                  <a:prstClr val="black"/>
                </a:solidFill>
                <a:cs typeface="Arial" pitchFamily="34" charset="0"/>
              </a:rPr>
              <a:t> for </a:t>
            </a:r>
            <a:r>
              <a:rPr lang="nb-NO" dirty="0" err="1">
                <a:solidFill>
                  <a:prstClr val="black"/>
                </a:solidFill>
                <a:cs typeface="Arial" pitchFamily="34" charset="0"/>
              </a:rPr>
              <a:t>follow</a:t>
            </a:r>
            <a:r>
              <a:rPr lang="nb-NO" dirty="0">
                <a:solidFill>
                  <a:prstClr val="black"/>
                </a:solidFill>
                <a:cs typeface="Arial" pitchFamily="34" charset="0"/>
              </a:rPr>
              <a:t>-up and </a:t>
            </a:r>
            <a:r>
              <a:rPr lang="nb-NO" dirty="0" err="1">
                <a:solidFill>
                  <a:prstClr val="black"/>
                </a:solidFill>
                <a:cs typeface="Arial" pitchFamily="34" charset="0"/>
              </a:rPr>
              <a:t>revision</a:t>
            </a:r>
            <a:r>
              <a:rPr lang="nb-NO" dirty="0">
                <a:solidFill>
                  <a:prstClr val="black"/>
                </a:solidFill>
                <a:cs typeface="Arial" pitchFamily="34" charset="0"/>
              </a:rPr>
              <a:t> </a:t>
            </a:r>
            <a:r>
              <a:rPr lang="nb-NO" dirty="0" err="1">
                <a:solidFill>
                  <a:prstClr val="black"/>
                </a:solidFill>
                <a:cs typeface="Arial" pitchFamily="34" charset="0"/>
              </a:rPr>
              <a:t>of</a:t>
            </a:r>
            <a:r>
              <a:rPr lang="nb-NO" dirty="0">
                <a:solidFill>
                  <a:prstClr val="black"/>
                </a:solidFill>
                <a:cs typeface="Arial" pitchFamily="34" charset="0"/>
              </a:rPr>
              <a:t> </a:t>
            </a:r>
            <a:r>
              <a:rPr lang="nb-NO" dirty="0" err="1">
                <a:solidFill>
                  <a:prstClr val="black"/>
                </a:solidFill>
                <a:cs typeface="Arial" pitchFamily="34" charset="0"/>
              </a:rPr>
              <a:t>the</a:t>
            </a:r>
            <a:r>
              <a:rPr lang="nb-NO" dirty="0">
                <a:solidFill>
                  <a:prstClr val="black"/>
                </a:solidFill>
                <a:cs typeface="Arial" pitchFamily="34" charset="0"/>
              </a:rPr>
              <a:t> DMP?</a:t>
            </a:r>
          </a:p>
          <a:p>
            <a:pPr marL="800100" lvl="1" indent="-342900" defTabSz="457200">
              <a:lnSpc>
                <a:spcPct val="150000"/>
              </a:lnSpc>
              <a:spcBef>
                <a:spcPct val="20000"/>
              </a:spcBef>
              <a:buFont typeface="Arial"/>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The </a:t>
            </a:r>
            <a:r>
              <a:rPr lang="nb-NO" sz="1600" dirty="0" err="1">
                <a:solidFill>
                  <a:prstClr val="black"/>
                </a:solidFill>
                <a:cs typeface="Arial" pitchFamily="34" charset="0"/>
              </a:rPr>
              <a:t>project</a:t>
            </a:r>
            <a:r>
              <a:rPr lang="nb-NO" sz="1600" dirty="0">
                <a:solidFill>
                  <a:prstClr val="black"/>
                </a:solidFill>
                <a:cs typeface="Arial" pitchFamily="34" charset="0"/>
              </a:rPr>
              <a:t> leader</a:t>
            </a:r>
          </a:p>
          <a:p>
            <a:pPr marL="800100" lvl="1" indent="-342900" defTabSz="457200">
              <a:lnSpc>
                <a:spcPct val="150000"/>
              </a:lnSpc>
              <a:spcBef>
                <a:spcPct val="20000"/>
              </a:spcBef>
              <a:buFont typeface="Arial"/>
              <a:buChar char="•"/>
            </a:pPr>
            <a:r>
              <a:rPr lang="en-US" sz="1600" dirty="0">
                <a:solidFill>
                  <a:prstClr val="black"/>
                </a:solidFill>
                <a:cs typeface="Arial" pitchFamily="34" charset="0"/>
              </a:rPr>
              <a:t>PhD-project part of a larger research project: </a:t>
            </a:r>
          </a:p>
          <a:p>
            <a:pPr marL="1257300" lvl="2" indent="-342900" defTabSz="457200">
              <a:lnSpc>
                <a:spcPct val="150000"/>
              </a:lnSpc>
              <a:spcBef>
                <a:spcPct val="20000"/>
              </a:spcBef>
              <a:buFont typeface="Arial"/>
              <a:buChar char="•"/>
            </a:pPr>
            <a:r>
              <a:rPr lang="en-US" sz="1400" dirty="0">
                <a:solidFill>
                  <a:prstClr val="black"/>
                </a:solidFill>
                <a:cs typeface="Arial" pitchFamily="34" charset="0"/>
              </a:rPr>
              <a:t>the project leader is responsible for the DMP of the entire project </a:t>
            </a:r>
          </a:p>
          <a:p>
            <a:pPr marL="1257300" lvl="2" indent="-342900" defTabSz="457200">
              <a:lnSpc>
                <a:spcPct val="150000"/>
              </a:lnSpc>
              <a:spcBef>
                <a:spcPct val="20000"/>
              </a:spcBef>
              <a:buFont typeface="Arial"/>
              <a:buChar char="•"/>
            </a:pPr>
            <a:r>
              <a:rPr lang="en-US" sz="1400" dirty="0">
                <a:solidFill>
                  <a:prstClr val="black"/>
                </a:solidFill>
                <a:cs typeface="Arial" pitchFamily="34" charset="0"/>
              </a:rPr>
              <a:t>the PhD student shall also write their own DMP for their part of the project </a:t>
            </a:r>
            <a:r>
              <a:rPr lang="en-US" sz="1100" dirty="0">
                <a:solidFill>
                  <a:prstClr val="black"/>
                </a:solidFill>
                <a:cs typeface="Arial" pitchFamily="34" charset="0"/>
              </a:rPr>
              <a:t>(§11.4 in PhD regulations for UiT)</a:t>
            </a:r>
            <a:endParaRPr lang="en-US" sz="16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a:solidFill>
                  <a:prstClr val="black"/>
                </a:solidFill>
                <a:cs typeface="Arial" pitchFamily="34" charset="0"/>
              </a:rPr>
              <a:t>Who has </a:t>
            </a:r>
            <a:r>
              <a:rPr lang="nb-NO" dirty="0" err="1">
                <a:solidFill>
                  <a:prstClr val="black"/>
                </a:solidFill>
                <a:cs typeface="Arial" pitchFamily="34" charset="0"/>
              </a:rPr>
              <a:t>ownership</a:t>
            </a:r>
            <a:r>
              <a:rPr lang="nb-NO" dirty="0">
                <a:solidFill>
                  <a:prstClr val="black"/>
                </a:solidFill>
                <a:cs typeface="Arial" pitchFamily="34" charset="0"/>
              </a:rPr>
              <a:t> </a:t>
            </a:r>
            <a:r>
              <a:rPr lang="nb-NO" dirty="0" err="1">
                <a:solidFill>
                  <a:prstClr val="black"/>
                </a:solidFill>
                <a:cs typeface="Arial" pitchFamily="34" charset="0"/>
              </a:rPr>
              <a:t>of</a:t>
            </a:r>
            <a:r>
              <a:rPr lang="nb-NO" dirty="0">
                <a:solidFill>
                  <a:prstClr val="black"/>
                </a:solidFill>
                <a:cs typeface="Arial" pitchFamily="34" charset="0"/>
              </a:rPr>
              <a:t> </a:t>
            </a:r>
            <a:r>
              <a:rPr lang="nb-NO" dirty="0" err="1">
                <a:solidFill>
                  <a:prstClr val="black"/>
                </a:solidFill>
                <a:cs typeface="Arial" pitchFamily="34" charset="0"/>
              </a:rPr>
              <a:t>the</a:t>
            </a:r>
            <a:r>
              <a:rPr lang="nb-NO" dirty="0">
                <a:solidFill>
                  <a:prstClr val="black"/>
                </a:solidFill>
                <a:cs typeface="Arial" pitchFamily="34" charset="0"/>
              </a:rPr>
              <a:t> data?</a:t>
            </a:r>
          </a:p>
          <a:p>
            <a:pPr marL="800100" lvl="1" indent="-342900" defTabSz="457200">
              <a:lnSpc>
                <a:spcPct val="150000"/>
              </a:lnSpc>
              <a:spcBef>
                <a:spcPct val="20000"/>
              </a:spcBef>
              <a:buFont typeface="Arial"/>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UiT: </a:t>
            </a:r>
            <a:r>
              <a:rPr lang="nb-NO" sz="1600" dirty="0" err="1">
                <a:solidFill>
                  <a:prstClr val="black"/>
                </a:solidFill>
                <a:cs typeface="Arial" pitchFamily="34" charset="0"/>
              </a:rPr>
              <a:t>unless</a:t>
            </a:r>
            <a:r>
              <a:rPr lang="nb-NO" sz="1600" dirty="0">
                <a:solidFill>
                  <a:prstClr val="black"/>
                </a:solidFill>
                <a:cs typeface="Arial" pitchFamily="34" charset="0"/>
              </a:rPr>
              <a:t> </a:t>
            </a:r>
            <a:r>
              <a:rPr lang="nb-NO" sz="1600" dirty="0" err="1">
                <a:solidFill>
                  <a:prstClr val="black"/>
                </a:solidFill>
                <a:cs typeface="Arial" pitchFamily="34" charset="0"/>
              </a:rPr>
              <a:t>something</a:t>
            </a:r>
            <a:r>
              <a:rPr lang="nb-NO" sz="1600" dirty="0">
                <a:solidFill>
                  <a:prstClr val="black"/>
                </a:solidFill>
                <a:cs typeface="Arial" pitchFamily="34" charset="0"/>
              </a:rPr>
              <a:t> </a:t>
            </a:r>
            <a:r>
              <a:rPr lang="nb-NO" sz="1600" dirty="0" err="1">
                <a:solidFill>
                  <a:prstClr val="black"/>
                </a:solidFill>
                <a:cs typeface="Arial" pitchFamily="34" charset="0"/>
              </a:rPr>
              <a:t>else</a:t>
            </a:r>
            <a:r>
              <a:rPr lang="nb-NO" sz="1600" dirty="0">
                <a:solidFill>
                  <a:prstClr val="black"/>
                </a:solidFill>
                <a:cs typeface="Arial" pitchFamily="34" charset="0"/>
              </a:rPr>
              <a:t> is </a:t>
            </a:r>
            <a:r>
              <a:rPr lang="nb-NO" sz="1600" dirty="0" err="1">
                <a:solidFill>
                  <a:prstClr val="black"/>
                </a:solidFill>
                <a:cs typeface="Arial" pitchFamily="34" charset="0"/>
              </a:rPr>
              <a:t>agreed</a:t>
            </a:r>
            <a:r>
              <a:rPr lang="nb-NO" sz="1600" dirty="0">
                <a:solidFill>
                  <a:prstClr val="black"/>
                </a:solidFill>
                <a:cs typeface="Arial" pitchFamily="34" charset="0"/>
              </a:rPr>
              <a:t> </a:t>
            </a:r>
            <a:r>
              <a:rPr lang="nb-NO" sz="1600" dirty="0" err="1">
                <a:solidFill>
                  <a:prstClr val="black"/>
                </a:solidFill>
                <a:cs typeface="Arial" pitchFamily="34" charset="0"/>
              </a:rPr>
              <a:t>upon</a:t>
            </a:r>
            <a:endParaRPr lang="nb-NO" sz="16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dirty="0" err="1">
                <a:solidFill>
                  <a:prstClr val="black"/>
                </a:solidFill>
                <a:cs typeface="Arial" pitchFamily="34" charset="0"/>
              </a:rPr>
              <a:t>External</a:t>
            </a:r>
            <a:r>
              <a:rPr lang="nb-NO" dirty="0">
                <a:solidFill>
                  <a:prstClr val="black"/>
                </a:solidFill>
                <a:cs typeface="Arial" pitchFamily="34" charset="0"/>
              </a:rPr>
              <a:t> </a:t>
            </a:r>
            <a:r>
              <a:rPr lang="nb-NO" dirty="0" err="1">
                <a:solidFill>
                  <a:prstClr val="black"/>
                </a:solidFill>
                <a:cs typeface="Arial" pitchFamily="34" charset="0"/>
              </a:rPr>
              <a:t>collaborators</a:t>
            </a:r>
            <a:r>
              <a:rPr lang="nb-NO"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err="1">
                <a:solidFill>
                  <a:prstClr val="black"/>
                </a:solidFill>
                <a:cs typeface="Arial" pitchFamily="34" charset="0"/>
              </a:rPr>
              <a:t>Division</a:t>
            </a:r>
            <a:r>
              <a:rPr lang="nb-NO" sz="1600" dirty="0">
                <a:solidFill>
                  <a:prstClr val="black"/>
                </a:solidFill>
                <a:cs typeface="Arial" pitchFamily="34" charset="0"/>
              </a:rPr>
              <a:t> </a:t>
            </a:r>
            <a:r>
              <a:rPr lang="nb-NO" sz="1600" dirty="0" err="1">
                <a:solidFill>
                  <a:prstClr val="black"/>
                </a:solidFill>
                <a:cs typeface="Arial" pitchFamily="34" charset="0"/>
              </a:rPr>
              <a:t>of</a:t>
            </a:r>
            <a:r>
              <a:rPr lang="nb-NO" sz="1600" dirty="0">
                <a:solidFill>
                  <a:prstClr val="black"/>
                </a:solidFill>
                <a:cs typeface="Arial" pitchFamily="34" charset="0"/>
              </a:rPr>
              <a:t> </a:t>
            </a:r>
            <a:r>
              <a:rPr lang="nb-NO" sz="1600" dirty="0" err="1">
                <a:solidFill>
                  <a:prstClr val="black"/>
                </a:solidFill>
                <a:cs typeface="Arial" pitchFamily="34" charset="0"/>
              </a:rPr>
              <a:t>responsibilities</a:t>
            </a:r>
            <a:r>
              <a:rPr lang="nb-NO" sz="1600" dirty="0">
                <a:solidFill>
                  <a:prstClr val="black"/>
                </a:solidFill>
                <a:cs typeface="Arial" pitchFamily="34" charset="0"/>
              </a:rPr>
              <a:t>  and </a:t>
            </a:r>
            <a:r>
              <a:rPr lang="nb-NO" sz="1600" dirty="0" err="1">
                <a:solidFill>
                  <a:prstClr val="black"/>
                </a:solidFill>
                <a:cs typeface="Arial" pitchFamily="34" charset="0"/>
              </a:rPr>
              <a:t>rights</a:t>
            </a:r>
            <a:r>
              <a:rPr lang="nb-NO" sz="1600"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Who has right to </a:t>
            </a:r>
            <a:r>
              <a:rPr lang="nb-NO" sz="1600" dirty="0" err="1">
                <a:solidFill>
                  <a:prstClr val="black"/>
                </a:solidFill>
                <a:cs typeface="Arial" pitchFamily="34" charset="0"/>
              </a:rPr>
              <a:t>manage</a:t>
            </a:r>
            <a:r>
              <a:rPr lang="nb-NO" sz="1600" dirty="0">
                <a:solidFill>
                  <a:prstClr val="black"/>
                </a:solidFill>
                <a:cs typeface="Arial" pitchFamily="34" charset="0"/>
              </a:rPr>
              <a:t> </a:t>
            </a:r>
            <a:r>
              <a:rPr lang="nb-NO" sz="1600" dirty="0" err="1">
                <a:solidFill>
                  <a:prstClr val="black"/>
                </a:solidFill>
                <a:cs typeface="Arial" pitchFamily="34" charset="0"/>
              </a:rPr>
              <a:t>the</a:t>
            </a:r>
            <a:r>
              <a:rPr lang="nb-NO" sz="1600" dirty="0">
                <a:solidFill>
                  <a:prstClr val="black"/>
                </a:solidFill>
                <a:cs typeface="Arial" pitchFamily="34" charset="0"/>
              </a:rPr>
              <a:t> data? </a:t>
            </a:r>
            <a:r>
              <a:rPr lang="nb-NO" sz="1600" dirty="0" err="1">
                <a:solidFill>
                  <a:prstClr val="black"/>
                </a:solidFill>
                <a:cs typeface="Arial" pitchFamily="34" charset="0"/>
              </a:rPr>
              <a:t>Collect</a:t>
            </a:r>
            <a:r>
              <a:rPr lang="nb-NO" sz="1600" dirty="0">
                <a:solidFill>
                  <a:prstClr val="black"/>
                </a:solidFill>
                <a:cs typeface="Arial" pitchFamily="34" charset="0"/>
              </a:rPr>
              <a:t>, </a:t>
            </a:r>
            <a:r>
              <a:rPr lang="nb-NO" sz="1600" dirty="0" err="1">
                <a:solidFill>
                  <a:prstClr val="black"/>
                </a:solidFill>
                <a:cs typeface="Arial" pitchFamily="34" charset="0"/>
              </a:rPr>
              <a:t>structure</a:t>
            </a:r>
            <a:r>
              <a:rPr lang="nb-NO" sz="1600" dirty="0">
                <a:solidFill>
                  <a:prstClr val="black"/>
                </a:solidFill>
                <a:cs typeface="Arial" pitchFamily="34" charset="0"/>
              </a:rPr>
              <a:t>, </a:t>
            </a:r>
            <a:r>
              <a:rPr lang="nb-NO" sz="1600" dirty="0" err="1">
                <a:solidFill>
                  <a:prstClr val="black"/>
                </a:solidFill>
                <a:cs typeface="Arial" pitchFamily="34" charset="0"/>
              </a:rPr>
              <a:t>revision</a:t>
            </a:r>
            <a:r>
              <a:rPr lang="nb-NO" sz="1600" dirty="0">
                <a:solidFill>
                  <a:prstClr val="black"/>
                </a:solidFill>
                <a:cs typeface="Arial" pitchFamily="34" charset="0"/>
              </a:rPr>
              <a:t>, </a:t>
            </a:r>
            <a:r>
              <a:rPr lang="nb-NO" sz="1600" dirty="0" err="1">
                <a:solidFill>
                  <a:prstClr val="black"/>
                </a:solidFill>
                <a:cs typeface="Arial" pitchFamily="34" charset="0"/>
              </a:rPr>
              <a:t>processing</a:t>
            </a:r>
            <a:r>
              <a:rPr lang="nb-NO" sz="1600" dirty="0">
                <a:solidFill>
                  <a:prstClr val="black"/>
                </a:solidFill>
                <a:cs typeface="Arial" pitchFamily="34" charset="0"/>
              </a:rPr>
              <a:t>, </a:t>
            </a:r>
            <a:r>
              <a:rPr lang="nb-NO" sz="1600" dirty="0" err="1">
                <a:solidFill>
                  <a:prstClr val="black"/>
                </a:solidFill>
                <a:cs typeface="Arial" pitchFamily="34" charset="0"/>
              </a:rPr>
              <a:t>etc</a:t>
            </a:r>
            <a:endParaRPr lang="nb-NO" sz="1600" dirty="0">
              <a:solidFill>
                <a:prstClr val="black"/>
              </a:solidFill>
              <a:cs typeface="Arial" pitchFamily="34" charset="0"/>
            </a:endParaRP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Who </a:t>
            </a:r>
            <a:r>
              <a:rPr lang="nb-NO" sz="1600" dirty="0" err="1">
                <a:solidFill>
                  <a:prstClr val="black"/>
                </a:solidFill>
                <a:cs typeface="Arial" pitchFamily="34" charset="0"/>
              </a:rPr>
              <a:t>can</a:t>
            </a:r>
            <a:r>
              <a:rPr lang="nb-NO" sz="1600" dirty="0">
                <a:solidFill>
                  <a:prstClr val="black"/>
                </a:solidFill>
                <a:cs typeface="Arial" pitchFamily="34" charset="0"/>
              </a:rPr>
              <a:t> </a:t>
            </a:r>
            <a:r>
              <a:rPr lang="nb-NO" sz="1600" dirty="0" err="1">
                <a:solidFill>
                  <a:prstClr val="black"/>
                </a:solidFill>
                <a:cs typeface="Arial" pitchFamily="34" charset="0"/>
              </a:rPr>
              <a:t>access</a:t>
            </a:r>
            <a:r>
              <a:rPr lang="nb-NO" sz="1600" dirty="0">
                <a:solidFill>
                  <a:prstClr val="black"/>
                </a:solidFill>
                <a:cs typeface="Arial" pitchFamily="34" charset="0"/>
              </a:rPr>
              <a:t> </a:t>
            </a:r>
            <a:r>
              <a:rPr lang="nb-NO" sz="1600" dirty="0" err="1">
                <a:solidFill>
                  <a:prstClr val="black"/>
                </a:solidFill>
                <a:cs typeface="Arial" pitchFamily="34" charset="0"/>
              </a:rPr>
              <a:t>the</a:t>
            </a:r>
            <a:r>
              <a:rPr lang="nb-NO" sz="1600" dirty="0">
                <a:solidFill>
                  <a:prstClr val="black"/>
                </a:solidFill>
                <a:cs typeface="Arial" pitchFamily="34" charset="0"/>
              </a:rPr>
              <a:t> data during </a:t>
            </a:r>
            <a:r>
              <a:rPr lang="nb-NO" sz="1600" dirty="0" err="1">
                <a:solidFill>
                  <a:prstClr val="black"/>
                </a:solidFill>
                <a:cs typeface="Arial" pitchFamily="34" charset="0"/>
              </a:rPr>
              <a:t>the</a:t>
            </a:r>
            <a:r>
              <a:rPr lang="nb-NO" sz="1600" dirty="0">
                <a:solidFill>
                  <a:prstClr val="black"/>
                </a:solidFill>
                <a:cs typeface="Arial" pitchFamily="34" charset="0"/>
              </a:rPr>
              <a:t> </a:t>
            </a:r>
            <a:r>
              <a:rPr lang="nb-NO" sz="1600" dirty="0" err="1">
                <a:solidFill>
                  <a:prstClr val="black"/>
                </a:solidFill>
                <a:cs typeface="Arial" pitchFamily="34" charset="0"/>
              </a:rPr>
              <a:t>project</a:t>
            </a:r>
            <a:r>
              <a:rPr lang="nb-NO" sz="1600" dirty="0">
                <a:solidFill>
                  <a:prstClr val="black"/>
                </a:solidFill>
                <a:cs typeface="Arial" pitchFamily="34" charset="0"/>
              </a:rPr>
              <a:t>? </a:t>
            </a:r>
            <a:r>
              <a:rPr lang="nb-NO" sz="1600" dirty="0" err="1">
                <a:solidFill>
                  <a:prstClr val="black"/>
                </a:solidFill>
                <a:cs typeface="Arial" pitchFamily="34" charset="0"/>
              </a:rPr>
              <a:t>Use</a:t>
            </a:r>
            <a:r>
              <a:rPr lang="nb-NO" sz="1600" dirty="0">
                <a:solidFill>
                  <a:prstClr val="black"/>
                </a:solidFill>
                <a:cs typeface="Arial" pitchFamily="34" charset="0"/>
              </a:rPr>
              <a:t> (</a:t>
            </a:r>
            <a:r>
              <a:rPr lang="nb-NO" sz="1600" dirty="0" err="1">
                <a:solidFill>
                  <a:prstClr val="black"/>
                </a:solidFill>
                <a:cs typeface="Arial" pitchFamily="34" charset="0"/>
              </a:rPr>
              <a:t>view</a:t>
            </a:r>
            <a:r>
              <a:rPr lang="nb-NO" sz="1600" dirty="0">
                <a:solidFill>
                  <a:prstClr val="black"/>
                </a:solidFill>
                <a:cs typeface="Arial" pitchFamily="34" charset="0"/>
              </a:rPr>
              <a:t> or </a:t>
            </a:r>
            <a:r>
              <a:rPr lang="nb-NO" sz="1600" dirty="0" err="1">
                <a:solidFill>
                  <a:prstClr val="black"/>
                </a:solidFill>
                <a:cs typeface="Arial" pitchFamily="34" charset="0"/>
              </a:rPr>
              <a:t>download</a:t>
            </a:r>
            <a:r>
              <a:rPr lang="nb-NO" sz="1600" dirty="0">
                <a:solidFill>
                  <a:prstClr val="black"/>
                </a:solidFill>
                <a:cs typeface="Arial" pitchFamily="34" charset="0"/>
              </a:rPr>
              <a:t>), </a:t>
            </a:r>
            <a:r>
              <a:rPr lang="nb-NO" sz="1600" dirty="0" err="1">
                <a:solidFill>
                  <a:prstClr val="black"/>
                </a:solidFill>
                <a:cs typeface="Arial" pitchFamily="34" charset="0"/>
              </a:rPr>
              <a:t>but</a:t>
            </a:r>
            <a:r>
              <a:rPr lang="nb-NO" sz="1600" dirty="0">
                <a:solidFill>
                  <a:prstClr val="black"/>
                </a:solidFill>
                <a:cs typeface="Arial" pitchFamily="34" charset="0"/>
              </a:rPr>
              <a:t> not </a:t>
            </a:r>
            <a:r>
              <a:rPr lang="nb-NO" sz="1600" dirty="0" err="1">
                <a:solidFill>
                  <a:prstClr val="black"/>
                </a:solidFill>
                <a:cs typeface="Arial" pitchFamily="34" charset="0"/>
              </a:rPr>
              <a:t>manage</a:t>
            </a:r>
            <a:endParaRPr lang="nb-NO" sz="1600" dirty="0">
              <a:solidFill>
                <a:prstClr val="black"/>
              </a:solidFill>
              <a:cs typeface="Arial" pitchFamily="34" charset="0"/>
            </a:endParaRPr>
          </a:p>
          <a:p>
            <a:r>
              <a:rPr lang="nb-NO" dirty="0" err="1">
                <a:solidFill>
                  <a:prstClr val="black"/>
                </a:solidFill>
                <a:cs typeface="Arial" pitchFamily="34" charset="0"/>
              </a:rPr>
              <a:t>Own</a:t>
            </a:r>
            <a:r>
              <a:rPr lang="nb-NO" dirty="0">
                <a:solidFill>
                  <a:prstClr val="black"/>
                </a:solidFill>
                <a:cs typeface="Arial" pitchFamily="34" charset="0"/>
              </a:rPr>
              <a:t> </a:t>
            </a:r>
            <a:r>
              <a:rPr lang="nb-NO" dirty="0" err="1">
                <a:solidFill>
                  <a:prstClr val="black"/>
                </a:solidFill>
                <a:cs typeface="Arial" pitchFamily="34" charset="0"/>
              </a:rPr>
              <a:t>webinar</a:t>
            </a:r>
            <a:r>
              <a:rPr lang="nb-NO" dirty="0">
                <a:solidFill>
                  <a:prstClr val="black"/>
                </a:solidFill>
                <a:cs typeface="Arial" pitchFamily="34" charset="0"/>
              </a:rPr>
              <a:t> </a:t>
            </a:r>
            <a:r>
              <a:rPr lang="nb-NO" dirty="0" err="1">
                <a:solidFill>
                  <a:prstClr val="black"/>
                </a:solidFill>
                <a:cs typeface="Arial" pitchFamily="34" charset="0"/>
              </a:rPr>
              <a:t>on</a:t>
            </a:r>
            <a:r>
              <a:rPr lang="nb-NO" dirty="0">
                <a:solidFill>
                  <a:prstClr val="black"/>
                </a:solidFill>
                <a:cs typeface="Arial" pitchFamily="34" charset="0"/>
              </a:rPr>
              <a:t> </a:t>
            </a:r>
            <a:r>
              <a:rPr lang="nb-NO" dirty="0">
                <a:solidFill>
                  <a:prstClr val="black"/>
                </a:solidFill>
                <a:cs typeface="Arial" pitchFamily="34" charset="0"/>
                <a:hlinkClick r:id="rId4"/>
              </a:rPr>
              <a:t>«Research data and </a:t>
            </a:r>
            <a:r>
              <a:rPr lang="nb-NO" dirty="0" err="1">
                <a:solidFill>
                  <a:prstClr val="black"/>
                </a:solidFill>
                <a:cs typeface="Arial" pitchFamily="34" charset="0"/>
                <a:hlinkClick r:id="rId4"/>
              </a:rPr>
              <a:t>agreements</a:t>
            </a:r>
            <a:r>
              <a:rPr lang="nb-NO" dirty="0">
                <a:solidFill>
                  <a:prstClr val="black"/>
                </a:solidFill>
                <a:cs typeface="Arial" pitchFamily="34" charset="0"/>
                <a:hlinkClick r:id="rId4"/>
              </a:rPr>
              <a:t>»</a:t>
            </a:r>
            <a:endParaRPr lang="nb-NO" dirty="0">
              <a:solidFill>
                <a:prstClr val="black"/>
              </a:solidFill>
              <a:cs typeface="Arial" pitchFamily="34" charset="0"/>
            </a:endParaRPr>
          </a:p>
          <a:p>
            <a:endParaRPr lang="nb-NO" dirty="0"/>
          </a:p>
        </p:txBody>
      </p:sp>
    </p:spTree>
    <p:extLst>
      <p:ext uri="{BB962C8B-B14F-4D97-AF65-F5344CB8AC3E}">
        <p14:creationId xmlns:p14="http://schemas.microsoft.com/office/powerpoint/2010/main" val="4177884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Planning </a:t>
            </a:r>
            <a:r>
              <a:rPr lang="nb-NO" sz="3000" dirty="0" err="1"/>
              <a:t>phase</a:t>
            </a:r>
            <a:r>
              <a:rPr lang="nb-NO" sz="3000" dirty="0"/>
              <a:t> : Data re-</a:t>
            </a:r>
            <a:r>
              <a:rPr lang="nb-NO" sz="3000" dirty="0" err="1"/>
              <a:t>use</a:t>
            </a:r>
            <a:endParaRPr lang="nb-NO" sz="3000" dirty="0"/>
          </a:p>
        </p:txBody>
      </p:sp>
      <p:sp>
        <p:nvSpPr>
          <p:cNvPr id="3" name="Content Placeholder 2"/>
          <p:cNvSpPr>
            <a:spLocks noGrp="1"/>
          </p:cNvSpPr>
          <p:nvPr>
            <p:ph sz="half" idx="1"/>
          </p:nvPr>
        </p:nvSpPr>
        <p:spPr>
          <a:xfrm>
            <a:off x="838200" y="1825625"/>
            <a:ext cx="8649528" cy="4351338"/>
          </a:xfrm>
        </p:spPr>
        <p:txBody>
          <a:bodyPr/>
          <a:lstStyle/>
          <a:p>
            <a:pPr marL="342900" indent="-342900">
              <a:buFont typeface="Arial" panose="020B0604020202020204" pitchFamily="34" charset="0"/>
              <a:buChar char="•"/>
            </a:pPr>
            <a:r>
              <a:rPr lang="nb-NO" sz="2000" dirty="0">
                <a:solidFill>
                  <a:prstClr val="black"/>
                </a:solidFill>
                <a:cs typeface="Arial" pitchFamily="34" charset="0"/>
              </a:rPr>
              <a:t>Are </a:t>
            </a:r>
            <a:r>
              <a:rPr lang="nb-NO" sz="2000" dirty="0" err="1">
                <a:solidFill>
                  <a:prstClr val="black"/>
                </a:solidFill>
                <a:cs typeface="Arial" pitchFamily="34" charset="0"/>
              </a:rPr>
              <a:t>there</a:t>
            </a:r>
            <a:r>
              <a:rPr lang="nb-NO" sz="2000" dirty="0">
                <a:solidFill>
                  <a:prstClr val="black"/>
                </a:solidFill>
                <a:cs typeface="Arial" pitchFamily="34" charset="0"/>
              </a:rPr>
              <a:t> data in </a:t>
            </a:r>
            <a:r>
              <a:rPr lang="nb-NO" sz="2000" dirty="0" err="1">
                <a:solidFill>
                  <a:prstClr val="black"/>
                </a:solidFill>
                <a:cs typeface="Arial" pitchFamily="34" charset="0"/>
              </a:rPr>
              <a:t>this</a:t>
            </a:r>
            <a:r>
              <a:rPr lang="nb-NO" sz="2000" dirty="0">
                <a:solidFill>
                  <a:prstClr val="black"/>
                </a:solidFill>
                <a:cs typeface="Arial" pitchFamily="34" charset="0"/>
              </a:rPr>
              <a:t> </a:t>
            </a:r>
            <a:r>
              <a:rPr lang="nb-NO" sz="2000" dirty="0" err="1">
                <a:solidFill>
                  <a:prstClr val="black"/>
                </a:solidFill>
                <a:cs typeface="Arial" pitchFamily="34" charset="0"/>
              </a:rPr>
              <a:t>subject</a:t>
            </a:r>
            <a:r>
              <a:rPr lang="nb-NO" sz="2000" dirty="0">
                <a:solidFill>
                  <a:prstClr val="black"/>
                </a:solidFill>
                <a:cs typeface="Arial" pitchFamily="34" charset="0"/>
              </a:rPr>
              <a:t> </a:t>
            </a:r>
            <a:r>
              <a:rPr lang="nb-NO" sz="2000" dirty="0" err="1">
                <a:solidFill>
                  <a:prstClr val="black"/>
                </a:solidFill>
                <a:cs typeface="Arial" pitchFamily="34" charset="0"/>
              </a:rPr>
              <a:t>already</a:t>
            </a:r>
            <a:r>
              <a:rPr lang="nb-NO" sz="2000" dirty="0">
                <a:solidFill>
                  <a:prstClr val="black"/>
                </a:solidFill>
                <a:cs typeface="Arial" pitchFamily="34" charset="0"/>
              </a:rPr>
              <a:t>…? </a:t>
            </a:r>
            <a:r>
              <a:rPr lang="nb-NO" sz="2000" dirty="0" err="1">
                <a:solidFill>
                  <a:prstClr val="black"/>
                </a:solidFill>
                <a:cs typeface="Arial" pitchFamily="34" charset="0"/>
              </a:rPr>
              <a:t>What</a:t>
            </a:r>
            <a:r>
              <a:rPr lang="nb-NO" sz="2000" dirty="0">
                <a:solidFill>
                  <a:prstClr val="black"/>
                </a:solidFill>
                <a:cs typeface="Arial" pitchFamily="34" charset="0"/>
              </a:rPr>
              <a:t> </a:t>
            </a:r>
            <a:r>
              <a:rPr lang="nb-NO" sz="2000" dirty="0" err="1">
                <a:solidFill>
                  <a:prstClr val="black"/>
                </a:solidFill>
                <a:cs typeface="Arial" pitchFamily="34" charset="0"/>
              </a:rPr>
              <a:t>are</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a:t>
            </a:r>
            <a:r>
              <a:rPr lang="nb-NO" sz="2000" dirty="0" err="1">
                <a:solidFill>
                  <a:prstClr val="black"/>
                </a:solidFill>
                <a:cs typeface="Arial" pitchFamily="34" charset="0"/>
              </a:rPr>
              <a:t>possibilities</a:t>
            </a:r>
            <a:r>
              <a:rPr lang="nb-NO" sz="2000" dirty="0">
                <a:solidFill>
                  <a:prstClr val="black"/>
                </a:solidFill>
                <a:cs typeface="Arial" pitchFamily="34" charset="0"/>
              </a:rPr>
              <a:t> for </a:t>
            </a:r>
            <a:r>
              <a:rPr lang="nb-NO" sz="2000" dirty="0" err="1">
                <a:solidFill>
                  <a:prstClr val="black"/>
                </a:solidFill>
                <a:cs typeface="Arial" pitchFamily="34" charset="0"/>
              </a:rPr>
              <a:t>reuse</a:t>
            </a:r>
            <a:r>
              <a:rPr lang="nb-NO" sz="2000" dirty="0">
                <a:solidFill>
                  <a:prstClr val="black"/>
                </a:solidFill>
                <a:cs typeface="Arial" pitchFamily="34" charset="0"/>
              </a:rPr>
              <a:t>?</a:t>
            </a:r>
          </a:p>
          <a:p>
            <a:pPr marL="342900" indent="-342900">
              <a:buFont typeface="Arial" panose="020B0604020202020204" pitchFamily="34" charset="0"/>
              <a:buChar char="•"/>
            </a:pPr>
            <a:endParaRPr lang="nb-NO" sz="2000" dirty="0">
              <a:solidFill>
                <a:prstClr val="black"/>
              </a:solidFill>
              <a:cs typeface="Arial" pitchFamily="34" charset="0"/>
            </a:endParaRPr>
          </a:p>
          <a:p>
            <a:pPr marL="342900" indent="-342900">
              <a:buFont typeface="Arial" panose="020B0604020202020204" pitchFamily="34" charset="0"/>
              <a:buChar char="•"/>
            </a:pPr>
            <a:r>
              <a:rPr lang="nb-NO" sz="2000" dirty="0">
                <a:solidFill>
                  <a:prstClr val="black"/>
                </a:solidFill>
                <a:cs typeface="Arial" pitchFamily="34" charset="0"/>
              </a:rPr>
              <a:t>Places to </a:t>
            </a:r>
            <a:r>
              <a:rPr lang="nb-NO" sz="2000" dirty="0" err="1">
                <a:solidFill>
                  <a:prstClr val="black"/>
                </a:solidFill>
                <a:cs typeface="Arial" pitchFamily="34" charset="0"/>
              </a:rPr>
              <a:t>search</a:t>
            </a:r>
            <a:r>
              <a:rPr lang="nb-NO" sz="2000" dirty="0">
                <a:solidFill>
                  <a:prstClr val="black"/>
                </a:solidFill>
                <a:cs typeface="Arial" pitchFamily="34" charset="0"/>
              </a:rPr>
              <a:t>: </a:t>
            </a:r>
          </a:p>
          <a:p>
            <a:pPr marL="800100" lvl="1" indent="-342900">
              <a:buFont typeface="Arial" panose="020B0604020202020204" pitchFamily="34" charset="0"/>
              <a:buChar char="•"/>
            </a:pPr>
            <a:r>
              <a:rPr lang="nb-NO" sz="2000" dirty="0">
                <a:solidFill>
                  <a:prstClr val="black"/>
                </a:solidFill>
                <a:cs typeface="Arial" pitchFamily="34" charset="0"/>
                <a:hlinkClick r:id="rId3"/>
              </a:rPr>
              <a:t>DataCite</a:t>
            </a:r>
            <a:endParaRPr lang="nb-NO" sz="2000" dirty="0">
              <a:solidFill>
                <a:prstClr val="black"/>
              </a:solidFill>
              <a:cs typeface="Arial" pitchFamily="34" charset="0"/>
            </a:endParaRPr>
          </a:p>
          <a:p>
            <a:pPr marL="800100" lvl="1" indent="-342900">
              <a:buFont typeface="Arial" panose="020B0604020202020204" pitchFamily="34" charset="0"/>
              <a:buChar char="•"/>
            </a:pPr>
            <a:r>
              <a:rPr lang="nb-NO" sz="2000" dirty="0">
                <a:solidFill>
                  <a:prstClr val="black"/>
                </a:solidFill>
                <a:cs typeface="Arial" pitchFamily="34" charset="0"/>
                <a:hlinkClick r:id="rId4"/>
              </a:rPr>
              <a:t>BASE</a:t>
            </a:r>
            <a:endParaRPr lang="nb-NO" sz="2000" dirty="0">
              <a:solidFill>
                <a:prstClr val="black"/>
              </a:solidFill>
              <a:cs typeface="Arial" pitchFamily="34" charset="0"/>
            </a:endParaRPr>
          </a:p>
          <a:p>
            <a:pPr marL="800100" lvl="1" indent="-342900">
              <a:buFont typeface="Arial" panose="020B0604020202020204" pitchFamily="34" charset="0"/>
              <a:buChar char="•"/>
            </a:pPr>
            <a:r>
              <a:rPr lang="nb-NO" sz="2000" dirty="0">
                <a:solidFill>
                  <a:prstClr val="black"/>
                </a:solidFill>
                <a:cs typeface="Arial" pitchFamily="34" charset="0"/>
                <a:hlinkClick r:id="rId5"/>
              </a:rPr>
              <a:t>Google </a:t>
            </a:r>
            <a:r>
              <a:rPr lang="nb-NO" sz="2000" dirty="0" err="1">
                <a:solidFill>
                  <a:prstClr val="black"/>
                </a:solidFill>
                <a:cs typeface="Arial" pitchFamily="34" charset="0"/>
                <a:hlinkClick r:id="rId5"/>
              </a:rPr>
              <a:t>Dataset</a:t>
            </a:r>
            <a:r>
              <a:rPr lang="nb-NO" sz="2000" dirty="0">
                <a:solidFill>
                  <a:prstClr val="black"/>
                </a:solidFill>
                <a:cs typeface="Arial" pitchFamily="34" charset="0"/>
                <a:hlinkClick r:id="rId5"/>
              </a:rPr>
              <a:t> </a:t>
            </a:r>
            <a:r>
              <a:rPr lang="nb-NO" sz="2000" dirty="0" err="1">
                <a:solidFill>
                  <a:prstClr val="black"/>
                </a:solidFill>
                <a:cs typeface="Arial" pitchFamily="34" charset="0"/>
                <a:hlinkClick r:id="rId5"/>
              </a:rPr>
              <a:t>Search</a:t>
            </a:r>
            <a:endParaRPr lang="nb-NO" sz="2000" dirty="0">
              <a:solidFill>
                <a:prstClr val="black"/>
              </a:solidFill>
              <a:cs typeface="Arial" pitchFamily="34" charset="0"/>
            </a:endParaRPr>
          </a:p>
          <a:p>
            <a:pPr marL="800100" lvl="1" indent="-342900">
              <a:buFont typeface="Arial" panose="020B0604020202020204" pitchFamily="34" charset="0"/>
              <a:buChar char="•"/>
            </a:pPr>
            <a:r>
              <a:rPr lang="nb-NO" sz="2000" dirty="0">
                <a:solidFill>
                  <a:prstClr val="black"/>
                </a:solidFill>
                <a:cs typeface="Arial" pitchFamily="34" charset="0"/>
                <a:hlinkClick r:id="rId6"/>
              </a:rPr>
              <a:t>Registry </a:t>
            </a:r>
            <a:r>
              <a:rPr lang="nb-NO" sz="2000" dirty="0" err="1">
                <a:solidFill>
                  <a:prstClr val="black"/>
                </a:solidFill>
                <a:cs typeface="Arial" pitchFamily="34" charset="0"/>
                <a:hlinkClick r:id="rId6"/>
              </a:rPr>
              <a:t>of</a:t>
            </a:r>
            <a:r>
              <a:rPr lang="nb-NO" sz="2000" dirty="0">
                <a:solidFill>
                  <a:prstClr val="black"/>
                </a:solidFill>
                <a:cs typeface="Arial" pitchFamily="34" charset="0"/>
                <a:hlinkClick r:id="rId6"/>
              </a:rPr>
              <a:t> </a:t>
            </a:r>
            <a:r>
              <a:rPr lang="nb-NO" sz="2000" dirty="0" err="1">
                <a:solidFill>
                  <a:prstClr val="black"/>
                </a:solidFill>
                <a:cs typeface="Arial" pitchFamily="34" charset="0"/>
                <a:hlinkClick r:id="rId6"/>
              </a:rPr>
              <a:t>research</a:t>
            </a:r>
            <a:r>
              <a:rPr lang="nb-NO" sz="2000" dirty="0">
                <a:solidFill>
                  <a:prstClr val="black"/>
                </a:solidFill>
                <a:cs typeface="Arial" pitchFamily="34" charset="0"/>
                <a:hlinkClick r:id="rId6"/>
              </a:rPr>
              <a:t> data </a:t>
            </a:r>
            <a:r>
              <a:rPr lang="nb-NO" sz="2000" dirty="0" err="1">
                <a:solidFill>
                  <a:prstClr val="black"/>
                </a:solidFill>
                <a:cs typeface="Arial" pitchFamily="34" charset="0"/>
                <a:hlinkClick r:id="rId6"/>
              </a:rPr>
              <a:t>repositories</a:t>
            </a:r>
            <a:r>
              <a:rPr lang="nb-NO" sz="2000" dirty="0">
                <a:solidFill>
                  <a:prstClr val="black"/>
                </a:solidFill>
                <a:cs typeface="Arial" pitchFamily="34" charset="0"/>
                <a:hlinkClick r:id="rId6"/>
              </a:rPr>
              <a:t> </a:t>
            </a:r>
            <a:endParaRPr lang="nb-NO" sz="2000" dirty="0">
              <a:solidFill>
                <a:prstClr val="black"/>
              </a:solidFill>
              <a:cs typeface="Arial" pitchFamily="34" charset="0"/>
            </a:endParaRPr>
          </a:p>
          <a:p>
            <a:pPr defTabSz="457200">
              <a:lnSpc>
                <a:spcPct val="150000"/>
              </a:lnSpc>
              <a:spcBef>
                <a:spcPct val="20000"/>
              </a:spcBef>
            </a:pPr>
            <a:endParaRPr lang="en-US" sz="2000" dirty="0">
              <a:solidFill>
                <a:prstClr val="black"/>
              </a:solidFill>
              <a:cs typeface="Arial" pitchFamily="34" charset="0"/>
            </a:endParaRPr>
          </a:p>
          <a:p>
            <a:pPr defTabSz="457200">
              <a:lnSpc>
                <a:spcPct val="150000"/>
              </a:lnSpc>
              <a:spcBef>
                <a:spcPct val="20000"/>
              </a:spcBef>
            </a:pPr>
            <a:r>
              <a:rPr lang="en-US" sz="2000" dirty="0">
                <a:solidFill>
                  <a:prstClr val="black"/>
                </a:solidFill>
                <a:cs typeface="Arial" pitchFamily="34" charset="0"/>
              </a:rPr>
              <a:t>Webinar at </a:t>
            </a:r>
            <a:r>
              <a:rPr lang="en-US" sz="2000" dirty="0" err="1">
                <a:solidFill>
                  <a:prstClr val="black"/>
                </a:solidFill>
                <a:cs typeface="Arial" pitchFamily="34" charset="0"/>
              </a:rPr>
              <a:t>UiT</a:t>
            </a:r>
            <a:r>
              <a:rPr lang="en-US" sz="2000" dirty="0">
                <a:solidFill>
                  <a:prstClr val="black"/>
                </a:solidFill>
                <a:cs typeface="Arial" pitchFamily="34" charset="0"/>
              </a:rPr>
              <a:t> on «</a:t>
            </a:r>
            <a:r>
              <a:rPr lang="en-US" sz="2000" dirty="0">
                <a:solidFill>
                  <a:prstClr val="black"/>
                </a:solidFill>
                <a:cs typeface="Arial" pitchFamily="34" charset="0"/>
                <a:hlinkClick r:id="rId7"/>
              </a:rPr>
              <a:t>How to search and cite research data</a:t>
            </a:r>
            <a:r>
              <a:rPr lang="en-US" sz="2000" dirty="0">
                <a:solidFill>
                  <a:prstClr val="black"/>
                </a:solidFill>
                <a:cs typeface="Arial" pitchFamily="34" charset="0"/>
              </a:rPr>
              <a:t>»</a:t>
            </a:r>
          </a:p>
        </p:txBody>
      </p:sp>
      <p:pic>
        <p:nvPicPr>
          <p:cNvPr id="6" name="Plasshaldar for innhald 2"/>
          <p:cNvPicPr>
            <a:picLocks noGrp="1" noChangeAspect="1"/>
          </p:cNvPicPr>
          <p:nvPr>
            <p:ph sz="half" idx="2"/>
          </p:nvPr>
        </p:nvPicPr>
        <p:blipFill>
          <a:blip r:embed="rId8"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7" name="Avrunda rektangel 4">
            <a:extLst>
              <a:ext uri="{FF2B5EF4-FFF2-40B4-BE49-F238E27FC236}">
                <a16:creationId xmlns:a16="http://schemas.microsoft.com/office/drawing/2014/main" id="{47071C15-3329-9742-9D73-A91FD1C45DB9}"/>
              </a:ext>
            </a:extLst>
          </p:cNvPr>
          <p:cNvSpPr/>
          <p:nvPr/>
        </p:nvSpPr>
        <p:spPr>
          <a:xfrm>
            <a:off x="10366936" y="67702"/>
            <a:ext cx="712774"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Tree>
    <p:extLst>
      <p:ext uri="{BB962C8B-B14F-4D97-AF65-F5344CB8AC3E}">
        <p14:creationId xmlns:p14="http://schemas.microsoft.com/office/powerpoint/2010/main" val="4098372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Active </a:t>
            </a:r>
            <a:r>
              <a:rPr lang="nb-NO" sz="3000" dirty="0" err="1"/>
              <a:t>phase</a:t>
            </a:r>
            <a:r>
              <a:rPr lang="nb-NO" sz="3000" dirty="0"/>
              <a:t>: Data </a:t>
            </a:r>
            <a:r>
              <a:rPr lang="nb-NO" sz="3000" dirty="0" err="1"/>
              <a:t>collecting</a:t>
            </a:r>
            <a:endParaRPr lang="nb-NO" sz="3000" dirty="0"/>
          </a:p>
        </p:txBody>
      </p:sp>
      <p:sp>
        <p:nvSpPr>
          <p:cNvPr id="3" name="Content Placeholder 2"/>
          <p:cNvSpPr>
            <a:spLocks noGrp="1"/>
          </p:cNvSpPr>
          <p:nvPr>
            <p:ph sz="half" idx="1"/>
          </p:nvPr>
        </p:nvSpPr>
        <p:spPr>
          <a:xfrm>
            <a:off x="838200" y="1825625"/>
            <a:ext cx="9040906" cy="4351338"/>
          </a:xfrm>
        </p:spPr>
        <p:txBody>
          <a:bodyPr/>
          <a:lstStyle/>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When</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data be </a:t>
            </a:r>
            <a:r>
              <a:rPr lang="nb-NO" sz="2000" dirty="0" err="1">
                <a:solidFill>
                  <a:prstClr val="black"/>
                </a:solidFill>
                <a:cs typeface="Arial" pitchFamily="34" charset="0"/>
              </a:rPr>
              <a:t>collected</a:t>
            </a:r>
            <a:r>
              <a:rPr lang="nb-NO" sz="2000" dirty="0">
                <a:solidFill>
                  <a:prstClr val="black"/>
                </a:solidFill>
                <a:cs typeface="Arial" pitchFamily="34" charset="0"/>
              </a:rPr>
              <a:t> / </a:t>
            </a:r>
            <a:r>
              <a:rPr lang="nb-NO" sz="2000" dirty="0" err="1">
                <a:solidFill>
                  <a:prstClr val="black"/>
                </a:solidFill>
                <a:cs typeface="Arial" pitchFamily="34" charset="0"/>
              </a:rPr>
              <a:t>generated</a:t>
            </a:r>
            <a:r>
              <a:rPr lang="nb-NO" sz="2000" dirty="0">
                <a:solidFill>
                  <a:prstClr val="black"/>
                </a:solidFill>
                <a:cs typeface="Arial" pitchFamily="34" charset="0"/>
              </a:rPr>
              <a:t>?</a:t>
            </a: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What</a:t>
            </a:r>
            <a:r>
              <a:rPr lang="nb-NO" sz="2000" dirty="0">
                <a:solidFill>
                  <a:prstClr val="black"/>
                </a:solidFill>
                <a:cs typeface="Arial" pitchFamily="34" charset="0"/>
              </a:rPr>
              <a:t> </a:t>
            </a:r>
            <a:r>
              <a:rPr lang="nb-NO" sz="2000" dirty="0" err="1">
                <a:solidFill>
                  <a:prstClr val="black"/>
                </a:solidFill>
                <a:cs typeface="Arial" pitchFamily="34" charset="0"/>
              </a:rPr>
              <a:t>kind</a:t>
            </a:r>
            <a:r>
              <a:rPr lang="nb-NO" sz="2000" dirty="0">
                <a:solidFill>
                  <a:prstClr val="black"/>
                </a:solidFill>
                <a:cs typeface="Arial" pitchFamily="34" charset="0"/>
              </a:rPr>
              <a:t> </a:t>
            </a:r>
            <a:r>
              <a:rPr lang="nb-NO" sz="2000" dirty="0" err="1">
                <a:solidFill>
                  <a:prstClr val="black"/>
                </a:solidFill>
                <a:cs typeface="Arial" pitchFamily="34" charset="0"/>
              </a:rPr>
              <a:t>of</a:t>
            </a:r>
            <a:r>
              <a:rPr lang="nb-NO" sz="2000" dirty="0">
                <a:solidFill>
                  <a:prstClr val="black"/>
                </a:solidFill>
                <a:cs typeface="Arial" pitchFamily="34" charset="0"/>
              </a:rPr>
              <a:t> data </a:t>
            </a:r>
            <a:r>
              <a:rPr lang="nb-NO" sz="2000" dirty="0" err="1">
                <a:solidFill>
                  <a:prstClr val="black"/>
                </a:solidFill>
                <a:cs typeface="Arial" pitchFamily="34" charset="0"/>
              </a:rPr>
              <a:t>will</a:t>
            </a:r>
            <a:r>
              <a:rPr lang="nb-NO" sz="2000" dirty="0">
                <a:solidFill>
                  <a:prstClr val="black"/>
                </a:solidFill>
                <a:cs typeface="Arial" pitchFamily="34" charset="0"/>
              </a:rPr>
              <a:t> be </a:t>
            </a:r>
            <a:r>
              <a:rPr lang="nb-NO" sz="2000" dirty="0" err="1">
                <a:solidFill>
                  <a:prstClr val="black"/>
                </a:solidFill>
                <a:cs typeface="Arial" pitchFamily="34" charset="0"/>
              </a:rPr>
              <a:t>collected</a:t>
            </a:r>
            <a:r>
              <a:rPr lang="nb-NO" sz="2000" dirty="0">
                <a:solidFill>
                  <a:prstClr val="black"/>
                </a:solidFill>
                <a:cs typeface="Arial" pitchFamily="34" charset="0"/>
              </a:rPr>
              <a:t>/</a:t>
            </a:r>
            <a:r>
              <a:rPr lang="nb-NO" sz="2000" dirty="0" err="1">
                <a:solidFill>
                  <a:prstClr val="black"/>
                </a:solidFill>
                <a:cs typeface="Arial" pitchFamily="34" charset="0"/>
              </a:rPr>
              <a:t>generated</a:t>
            </a:r>
            <a:r>
              <a:rPr lang="nb-NO" sz="2000"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E.g., </a:t>
            </a:r>
            <a:r>
              <a:rPr lang="nb-NO" sz="1600" dirty="0" err="1">
                <a:solidFill>
                  <a:prstClr val="black"/>
                </a:solidFill>
                <a:cs typeface="Arial" pitchFamily="34" charset="0"/>
              </a:rPr>
              <a:t>observations</a:t>
            </a:r>
            <a:r>
              <a:rPr lang="nb-NO" sz="1600" dirty="0">
                <a:solidFill>
                  <a:prstClr val="black"/>
                </a:solidFill>
                <a:cs typeface="Arial" pitchFamily="34" charset="0"/>
              </a:rPr>
              <a:t>, </a:t>
            </a:r>
            <a:r>
              <a:rPr lang="nb-NO" sz="1600" dirty="0" err="1">
                <a:solidFill>
                  <a:prstClr val="black"/>
                </a:solidFill>
                <a:cs typeface="Arial" pitchFamily="34" charset="0"/>
              </a:rPr>
              <a:t>simulations</a:t>
            </a:r>
            <a:r>
              <a:rPr lang="nb-NO" sz="1600" dirty="0">
                <a:solidFill>
                  <a:prstClr val="black"/>
                </a:solidFill>
                <a:cs typeface="Arial" pitchFamily="34" charset="0"/>
              </a:rPr>
              <a:t>, </a:t>
            </a:r>
            <a:r>
              <a:rPr lang="nb-NO" sz="1600" dirty="0" err="1">
                <a:solidFill>
                  <a:prstClr val="black"/>
                </a:solidFill>
                <a:cs typeface="Arial" pitchFamily="34" charset="0"/>
              </a:rPr>
              <a:t>interview</a:t>
            </a:r>
            <a:r>
              <a:rPr lang="nb-NO" sz="1600" dirty="0">
                <a:solidFill>
                  <a:prstClr val="black"/>
                </a:solidFill>
                <a:cs typeface="Arial" pitchFamily="34" charset="0"/>
              </a:rPr>
              <a:t>, </a:t>
            </a:r>
            <a:r>
              <a:rPr lang="nb-NO" sz="1600" dirty="0" err="1">
                <a:solidFill>
                  <a:prstClr val="black"/>
                </a:solidFill>
                <a:cs typeface="Arial" pitchFamily="34" charset="0"/>
              </a:rPr>
              <a:t>text</a:t>
            </a:r>
            <a:r>
              <a:rPr lang="nb-NO" sz="1600" dirty="0">
                <a:solidFill>
                  <a:prstClr val="black"/>
                </a:solidFill>
                <a:cs typeface="Arial" pitchFamily="34" charset="0"/>
              </a:rPr>
              <a:t>, image, </a:t>
            </a:r>
            <a:r>
              <a:rPr lang="nb-NO" sz="1600" dirty="0" err="1">
                <a:solidFill>
                  <a:prstClr val="black"/>
                </a:solidFill>
                <a:cs typeface="Arial" pitchFamily="34" charset="0"/>
              </a:rPr>
              <a:t>numerical</a:t>
            </a:r>
            <a:r>
              <a:rPr lang="nb-NO" sz="1600" dirty="0">
                <a:solidFill>
                  <a:prstClr val="black"/>
                </a:solidFill>
                <a:cs typeface="Arial" pitchFamily="34" charset="0"/>
              </a:rPr>
              <a:t> data, sound, </a:t>
            </a:r>
            <a:r>
              <a:rPr lang="nb-NO" sz="1600" dirty="0" err="1">
                <a:solidFill>
                  <a:prstClr val="black"/>
                </a:solidFill>
                <a:cs typeface="Arial" pitchFamily="34" charset="0"/>
              </a:rPr>
              <a:t>etc</a:t>
            </a:r>
            <a:endParaRPr lang="nb-NO" sz="16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What</a:t>
            </a:r>
            <a:r>
              <a:rPr lang="nb-NO" sz="2000" dirty="0">
                <a:solidFill>
                  <a:prstClr val="black"/>
                </a:solidFill>
                <a:cs typeface="Arial" pitchFamily="34" charset="0"/>
              </a:rPr>
              <a:t> standards and </a:t>
            </a:r>
            <a:r>
              <a:rPr lang="nb-NO" sz="2000" dirty="0" err="1">
                <a:solidFill>
                  <a:prstClr val="black"/>
                </a:solidFill>
                <a:cs typeface="Arial" pitchFamily="34" charset="0"/>
              </a:rPr>
              <a:t>methods</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be used?</a:t>
            </a:r>
          </a:p>
          <a:p>
            <a:pPr marL="800100" lvl="1" indent="-342900" defTabSz="457200">
              <a:lnSpc>
                <a:spcPct val="150000"/>
              </a:lnSpc>
              <a:spcBef>
                <a:spcPct val="20000"/>
              </a:spcBef>
              <a:buFont typeface="Arial"/>
              <a:buChar char="•"/>
            </a:pPr>
            <a:r>
              <a:rPr lang="nb-NO" sz="1600" dirty="0" err="1">
                <a:solidFill>
                  <a:prstClr val="black"/>
                </a:solidFill>
                <a:cs typeface="Arial" pitchFamily="34" charset="0"/>
              </a:rPr>
              <a:t>Description</a:t>
            </a:r>
            <a:r>
              <a:rPr lang="nb-NO" sz="1600" dirty="0">
                <a:solidFill>
                  <a:prstClr val="black"/>
                </a:solidFill>
                <a:cs typeface="Arial" pitchFamily="34" charset="0"/>
              </a:rPr>
              <a:t> </a:t>
            </a:r>
            <a:r>
              <a:rPr lang="nb-NO" sz="1600" dirty="0" err="1">
                <a:solidFill>
                  <a:prstClr val="black"/>
                </a:solidFill>
                <a:cs typeface="Arial" pitchFamily="34" charset="0"/>
              </a:rPr>
              <a:t>can</a:t>
            </a:r>
            <a:r>
              <a:rPr lang="nb-NO" sz="1600" dirty="0">
                <a:solidFill>
                  <a:prstClr val="black"/>
                </a:solidFill>
                <a:cs typeface="Arial" pitchFamily="34" charset="0"/>
              </a:rPr>
              <a:t> be </a:t>
            </a:r>
            <a:r>
              <a:rPr lang="nb-NO" sz="1600" dirty="0" err="1">
                <a:solidFill>
                  <a:prstClr val="black"/>
                </a:solidFill>
                <a:cs typeface="Arial" pitchFamily="34" charset="0"/>
              </a:rPr>
              <a:t>reused</a:t>
            </a:r>
            <a:r>
              <a:rPr lang="nb-NO" sz="1600" dirty="0">
                <a:solidFill>
                  <a:prstClr val="black"/>
                </a:solidFill>
                <a:cs typeface="Arial" pitchFamily="34" charset="0"/>
              </a:rPr>
              <a:t> during </a:t>
            </a:r>
            <a:r>
              <a:rPr lang="nb-NO" sz="1600" dirty="0" err="1">
                <a:solidFill>
                  <a:prstClr val="black"/>
                </a:solidFill>
                <a:cs typeface="Arial" pitchFamily="34" charset="0"/>
              </a:rPr>
              <a:t>publishing</a:t>
            </a:r>
            <a:r>
              <a:rPr lang="nb-NO" sz="1600" dirty="0">
                <a:solidFill>
                  <a:prstClr val="black"/>
                </a:solidFill>
                <a:cs typeface="Arial" pitchFamily="34" charset="0"/>
              </a:rPr>
              <a:t> </a:t>
            </a:r>
            <a:r>
              <a:rPr lang="nb-NO" sz="1600" dirty="0" err="1">
                <a:solidFill>
                  <a:prstClr val="black"/>
                </a:solidFill>
                <a:cs typeface="Arial" pitchFamily="34" charset="0"/>
              </a:rPr>
              <a:t>of</a:t>
            </a:r>
            <a:r>
              <a:rPr lang="nb-NO" sz="1600" dirty="0">
                <a:solidFill>
                  <a:prstClr val="black"/>
                </a:solidFill>
                <a:cs typeface="Arial" pitchFamily="34" charset="0"/>
              </a:rPr>
              <a:t> </a:t>
            </a:r>
            <a:r>
              <a:rPr lang="nb-NO" sz="1600" dirty="0" err="1">
                <a:solidFill>
                  <a:prstClr val="black"/>
                </a:solidFill>
                <a:cs typeface="Arial" pitchFamily="34" charset="0"/>
              </a:rPr>
              <a:t>related</a:t>
            </a:r>
            <a:r>
              <a:rPr lang="nb-NO" sz="1600" dirty="0">
                <a:solidFill>
                  <a:prstClr val="black"/>
                </a:solidFill>
                <a:cs typeface="Arial" pitchFamily="34" charset="0"/>
              </a:rPr>
              <a:t> </a:t>
            </a:r>
            <a:r>
              <a:rPr lang="nb-NO" sz="1600" dirty="0" err="1">
                <a:solidFill>
                  <a:prstClr val="black"/>
                </a:solidFill>
                <a:cs typeface="Arial" pitchFamily="34" charset="0"/>
              </a:rPr>
              <a:t>article</a:t>
            </a:r>
            <a:r>
              <a:rPr lang="nb-NO" sz="1600" dirty="0">
                <a:solidFill>
                  <a:prstClr val="black"/>
                </a:solidFill>
                <a:cs typeface="Arial" pitchFamily="34" charset="0"/>
              </a:rPr>
              <a:t> and </a:t>
            </a:r>
            <a:r>
              <a:rPr lang="nb-NO" sz="1600" dirty="0" err="1">
                <a:solidFill>
                  <a:prstClr val="black"/>
                </a:solidFill>
                <a:cs typeface="Arial" pitchFamily="34" charset="0"/>
              </a:rPr>
              <a:t>archiving</a:t>
            </a:r>
            <a:r>
              <a:rPr lang="nb-NO" sz="1600" dirty="0">
                <a:solidFill>
                  <a:prstClr val="black"/>
                </a:solidFill>
                <a:cs typeface="Arial" pitchFamily="34" charset="0"/>
              </a:rPr>
              <a:t> </a:t>
            </a:r>
            <a:r>
              <a:rPr lang="nb-NO" sz="1600" dirty="0" err="1">
                <a:solidFill>
                  <a:prstClr val="black"/>
                </a:solidFill>
                <a:cs typeface="Arial" pitchFamily="34" charset="0"/>
              </a:rPr>
              <a:t>of</a:t>
            </a:r>
            <a:r>
              <a:rPr lang="nb-NO" sz="1600" dirty="0">
                <a:solidFill>
                  <a:prstClr val="black"/>
                </a:solidFill>
                <a:cs typeface="Arial" pitchFamily="34" charset="0"/>
              </a:rPr>
              <a:t> data</a:t>
            </a: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Need</a:t>
            </a:r>
            <a:r>
              <a:rPr lang="nb-NO" sz="2000" dirty="0">
                <a:solidFill>
                  <a:prstClr val="black"/>
                </a:solidFill>
                <a:cs typeface="Arial" pitchFamily="34" charset="0"/>
              </a:rPr>
              <a:t> for </a:t>
            </a:r>
            <a:r>
              <a:rPr lang="nb-NO" sz="2000" dirty="0" err="1">
                <a:solidFill>
                  <a:prstClr val="black"/>
                </a:solidFill>
                <a:cs typeface="Arial" pitchFamily="34" charset="0"/>
              </a:rPr>
              <a:t>extra</a:t>
            </a:r>
            <a:r>
              <a:rPr lang="nb-NO" sz="2000" dirty="0">
                <a:solidFill>
                  <a:prstClr val="black"/>
                </a:solidFill>
                <a:cs typeface="Arial" pitchFamily="34" charset="0"/>
              </a:rPr>
              <a:t> hardware or </a:t>
            </a:r>
            <a:r>
              <a:rPr lang="nb-NO" sz="2000" dirty="0" err="1">
                <a:solidFill>
                  <a:prstClr val="black"/>
                </a:solidFill>
                <a:cs typeface="Arial" pitchFamily="34" charset="0"/>
              </a:rPr>
              <a:t>software</a:t>
            </a:r>
            <a:r>
              <a:rPr lang="nb-NO" sz="2000" dirty="0">
                <a:solidFill>
                  <a:prstClr val="black"/>
                </a:solidFill>
                <a:cs typeface="Arial" pitchFamily="34" charset="0"/>
              </a:rPr>
              <a:t>? </a:t>
            </a:r>
            <a:r>
              <a:rPr lang="nb-NO" sz="2000" dirty="0" err="1">
                <a:solidFill>
                  <a:prstClr val="black"/>
                </a:solidFill>
                <a:cs typeface="Arial" pitchFamily="34" charset="0"/>
              </a:rPr>
              <a:t>Need</a:t>
            </a:r>
            <a:r>
              <a:rPr lang="nb-NO" sz="2000" dirty="0">
                <a:solidFill>
                  <a:prstClr val="black"/>
                </a:solidFill>
                <a:cs typeface="Arial" pitchFamily="34" charset="0"/>
              </a:rPr>
              <a:t> for </a:t>
            </a:r>
            <a:r>
              <a:rPr lang="nb-NO" sz="2000" dirty="0" err="1">
                <a:solidFill>
                  <a:prstClr val="black"/>
                </a:solidFill>
                <a:cs typeface="Arial" pitchFamily="34" charset="0"/>
              </a:rPr>
              <a:t>special</a:t>
            </a:r>
            <a:r>
              <a:rPr lang="nb-NO" sz="2000" dirty="0">
                <a:solidFill>
                  <a:prstClr val="black"/>
                </a:solidFill>
                <a:cs typeface="Arial" pitchFamily="34" charset="0"/>
              </a:rPr>
              <a:t> </a:t>
            </a:r>
            <a:r>
              <a:rPr lang="nb-NO" sz="2000" dirty="0" err="1">
                <a:solidFill>
                  <a:prstClr val="black"/>
                </a:solidFill>
                <a:cs typeface="Arial" pitchFamily="34" charset="0"/>
              </a:rPr>
              <a:t>expertise</a:t>
            </a:r>
            <a:r>
              <a:rPr lang="nb-NO" sz="2000" dirty="0">
                <a:solidFill>
                  <a:prstClr val="black"/>
                </a:solidFill>
                <a:cs typeface="Arial" pitchFamily="34" charset="0"/>
              </a:rPr>
              <a:t>?</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In </a:t>
            </a:r>
            <a:r>
              <a:rPr lang="nb-NO" sz="1600" dirty="0" err="1">
                <a:solidFill>
                  <a:prstClr val="black"/>
                </a:solidFill>
                <a:cs typeface="Arial" pitchFamily="34" charset="0"/>
              </a:rPr>
              <a:t>that</a:t>
            </a:r>
            <a:r>
              <a:rPr lang="nb-NO" sz="1600" dirty="0">
                <a:solidFill>
                  <a:prstClr val="black"/>
                </a:solidFill>
                <a:cs typeface="Arial" pitchFamily="34" charset="0"/>
              </a:rPr>
              <a:t> case: </a:t>
            </a:r>
            <a:r>
              <a:rPr lang="nb-NO" sz="1600" dirty="0" err="1">
                <a:solidFill>
                  <a:prstClr val="black"/>
                </a:solidFill>
                <a:cs typeface="Arial" pitchFamily="34" charset="0"/>
              </a:rPr>
              <a:t>Need</a:t>
            </a:r>
            <a:r>
              <a:rPr lang="nb-NO" sz="1600" dirty="0">
                <a:solidFill>
                  <a:prstClr val="black"/>
                </a:solidFill>
                <a:cs typeface="Arial" pitchFamily="34" charset="0"/>
              </a:rPr>
              <a:t> for </a:t>
            </a:r>
            <a:r>
              <a:rPr lang="nb-NO" sz="1600" dirty="0" err="1">
                <a:solidFill>
                  <a:prstClr val="black"/>
                </a:solidFill>
                <a:cs typeface="Arial" pitchFamily="34" charset="0"/>
              </a:rPr>
              <a:t>funding</a:t>
            </a:r>
            <a:r>
              <a:rPr lang="nb-NO" sz="1600" dirty="0">
                <a:solidFill>
                  <a:prstClr val="black"/>
                </a:solidFill>
                <a:cs typeface="Arial" pitchFamily="34" charset="0"/>
              </a:rPr>
              <a:t>? </a:t>
            </a:r>
          </a:p>
          <a:p>
            <a:pPr lvl="1" defTabSz="457200">
              <a:lnSpc>
                <a:spcPct val="150000"/>
              </a:lnSpc>
              <a:spcBef>
                <a:spcPct val="20000"/>
              </a:spcBef>
            </a:pPr>
            <a:endParaRPr lang="nb-NO" sz="1600" dirty="0">
              <a:solidFill>
                <a:prstClr val="black"/>
              </a:solidFill>
              <a:cs typeface="Arial" pitchFamily="34" charset="0"/>
            </a:endParaRPr>
          </a:p>
        </p:txBody>
      </p:sp>
      <p:pic>
        <p:nvPicPr>
          <p:cNvPr id="7" name="Plasshaldar for innhald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a:off x="10997413" y="730483"/>
            <a:ext cx="712774"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Tree>
    <p:extLst>
      <p:ext uri="{BB962C8B-B14F-4D97-AF65-F5344CB8AC3E}">
        <p14:creationId xmlns:p14="http://schemas.microsoft.com/office/powerpoint/2010/main" val="3972434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Active </a:t>
            </a:r>
            <a:r>
              <a:rPr lang="nb-NO" sz="3000" dirty="0" err="1"/>
              <a:t>phase</a:t>
            </a:r>
            <a:r>
              <a:rPr lang="nb-NO" sz="3000" dirty="0"/>
              <a:t>: Data </a:t>
            </a:r>
            <a:r>
              <a:rPr lang="nb-NO" sz="3000" dirty="0" err="1"/>
              <a:t>storage</a:t>
            </a:r>
            <a:endParaRPr lang="nb-NO" sz="3000" dirty="0"/>
          </a:p>
        </p:txBody>
      </p:sp>
      <p:sp>
        <p:nvSpPr>
          <p:cNvPr id="3" name="Content Placeholder 2"/>
          <p:cNvSpPr>
            <a:spLocks noGrp="1"/>
          </p:cNvSpPr>
          <p:nvPr>
            <p:ph sz="half" idx="1"/>
          </p:nvPr>
        </p:nvSpPr>
        <p:spPr>
          <a:xfrm>
            <a:off x="838199" y="1825625"/>
            <a:ext cx="8649529" cy="4351338"/>
          </a:xfrm>
        </p:spPr>
        <p:txBody>
          <a:bodyPr/>
          <a:lstStyle/>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What</a:t>
            </a:r>
            <a:r>
              <a:rPr lang="nb-NO" sz="2000" dirty="0">
                <a:solidFill>
                  <a:prstClr val="black"/>
                </a:solidFill>
                <a:cs typeface="Arial" pitchFamily="34" charset="0"/>
              </a:rPr>
              <a:t> </a:t>
            </a:r>
            <a:r>
              <a:rPr lang="nb-NO" sz="2000" dirty="0" err="1">
                <a:solidFill>
                  <a:prstClr val="black"/>
                </a:solidFill>
                <a:cs typeface="Arial" pitchFamily="34" charset="0"/>
              </a:rPr>
              <a:t>are</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a:t>
            </a:r>
            <a:r>
              <a:rPr lang="nb-NO" sz="2000" dirty="0" err="1">
                <a:solidFill>
                  <a:prstClr val="black"/>
                </a:solidFill>
                <a:cs typeface="Arial" pitchFamily="34" charset="0"/>
              </a:rPr>
              <a:t>procedures</a:t>
            </a:r>
            <a:r>
              <a:rPr lang="nb-NO" sz="2000" dirty="0">
                <a:solidFill>
                  <a:prstClr val="black"/>
                </a:solidFill>
                <a:cs typeface="Arial" pitchFamily="34" charset="0"/>
              </a:rPr>
              <a:t> for </a:t>
            </a:r>
            <a:r>
              <a:rPr lang="nb-NO" sz="2000" dirty="0" err="1">
                <a:solidFill>
                  <a:prstClr val="black"/>
                </a:solidFill>
                <a:cs typeface="Arial" pitchFamily="34" charset="0"/>
              </a:rPr>
              <a:t>storage</a:t>
            </a:r>
            <a:r>
              <a:rPr lang="nb-NO" sz="2000" dirty="0">
                <a:solidFill>
                  <a:prstClr val="black"/>
                </a:solidFill>
                <a:cs typeface="Arial" pitchFamily="34" charset="0"/>
              </a:rPr>
              <a:t> and </a:t>
            </a:r>
            <a:r>
              <a:rPr lang="nb-NO" sz="2000" dirty="0" err="1">
                <a:solidFill>
                  <a:prstClr val="black"/>
                </a:solidFill>
                <a:cs typeface="Arial" pitchFamily="34" charset="0"/>
              </a:rPr>
              <a:t>backup</a:t>
            </a:r>
            <a:r>
              <a:rPr lang="nb-NO" sz="2000" dirty="0">
                <a:solidFill>
                  <a:prstClr val="black"/>
                </a:solidFill>
                <a:cs typeface="Arial" pitchFamily="34" charset="0"/>
              </a:rPr>
              <a:t>, and </a:t>
            </a:r>
            <a:r>
              <a:rPr lang="nb-NO" sz="2000" dirty="0" err="1">
                <a:solidFill>
                  <a:prstClr val="black"/>
                </a:solidFill>
                <a:cs typeface="Arial" pitchFamily="34" charset="0"/>
              </a:rPr>
              <a:t>where</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a:t>
            </a:r>
            <a:r>
              <a:rPr lang="nb-NO" sz="2000" dirty="0" err="1">
                <a:solidFill>
                  <a:prstClr val="black"/>
                </a:solidFill>
                <a:cs typeface="Arial" pitchFamily="34" charset="0"/>
              </a:rPr>
              <a:t>this</a:t>
            </a:r>
            <a:r>
              <a:rPr lang="nb-NO" sz="2000" dirty="0">
                <a:solidFill>
                  <a:prstClr val="black"/>
                </a:solidFill>
                <a:cs typeface="Arial" pitchFamily="34" charset="0"/>
              </a:rPr>
              <a:t> be done?</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The IT Department is </a:t>
            </a:r>
            <a:r>
              <a:rPr lang="nb-NO" sz="1600" dirty="0" err="1">
                <a:solidFill>
                  <a:prstClr val="black"/>
                </a:solidFill>
                <a:cs typeface="Arial" pitchFamily="34" charset="0"/>
              </a:rPr>
              <a:t>responsible</a:t>
            </a:r>
            <a:r>
              <a:rPr lang="nb-NO" sz="1600" dirty="0">
                <a:solidFill>
                  <a:prstClr val="black"/>
                </a:solidFill>
                <a:cs typeface="Arial" pitchFamily="34" charset="0"/>
              </a:rPr>
              <a:t> for data </a:t>
            </a:r>
            <a:r>
              <a:rPr lang="nb-NO" sz="1600" dirty="0" err="1">
                <a:solidFill>
                  <a:prstClr val="black"/>
                </a:solidFill>
                <a:cs typeface="Arial" pitchFamily="34" charset="0"/>
              </a:rPr>
              <a:t>backup</a:t>
            </a:r>
            <a:r>
              <a:rPr lang="nb-NO" sz="1600" dirty="0">
                <a:solidFill>
                  <a:prstClr val="black"/>
                </a:solidFill>
                <a:cs typeface="Arial" pitchFamily="34" charset="0"/>
              </a:rPr>
              <a:t> </a:t>
            </a:r>
            <a:r>
              <a:rPr lang="nb-NO" sz="1600" dirty="0" err="1">
                <a:solidFill>
                  <a:prstClr val="black"/>
                </a:solidFill>
                <a:cs typeface="Arial" pitchFamily="34" charset="0"/>
              </a:rPr>
              <a:t>provided</a:t>
            </a:r>
            <a:r>
              <a:rPr lang="nb-NO" sz="1600" dirty="0">
                <a:solidFill>
                  <a:prstClr val="black"/>
                </a:solidFill>
                <a:cs typeface="Arial" pitchFamily="34" charset="0"/>
              </a:rPr>
              <a:t> </a:t>
            </a:r>
            <a:r>
              <a:rPr lang="nb-NO" sz="1600" dirty="0" err="1">
                <a:solidFill>
                  <a:prstClr val="black"/>
                </a:solidFill>
                <a:cs typeface="Arial" pitchFamily="34" charset="0"/>
              </a:rPr>
              <a:t>that</a:t>
            </a:r>
            <a:r>
              <a:rPr lang="nb-NO" sz="1600" dirty="0">
                <a:solidFill>
                  <a:prstClr val="black"/>
                </a:solidFill>
                <a:cs typeface="Arial" pitchFamily="34" charset="0"/>
              </a:rPr>
              <a:t> UiT </a:t>
            </a:r>
            <a:r>
              <a:rPr lang="nb-NO" sz="1600" dirty="0" err="1">
                <a:solidFill>
                  <a:prstClr val="black"/>
                </a:solidFill>
                <a:cs typeface="Arial" pitchFamily="34" charset="0"/>
              </a:rPr>
              <a:t>facilities</a:t>
            </a:r>
            <a:r>
              <a:rPr lang="nb-NO" sz="1600" dirty="0">
                <a:solidFill>
                  <a:prstClr val="black"/>
                </a:solidFill>
                <a:cs typeface="Arial" pitchFamily="34" charset="0"/>
              </a:rPr>
              <a:t> </a:t>
            </a:r>
            <a:r>
              <a:rPr lang="nb-NO" sz="1600" dirty="0" err="1">
                <a:solidFill>
                  <a:prstClr val="black"/>
                </a:solidFill>
                <a:cs typeface="Arial" pitchFamily="34" charset="0"/>
              </a:rPr>
              <a:t>are</a:t>
            </a:r>
            <a:r>
              <a:rPr lang="nb-NO" sz="1600" dirty="0">
                <a:solidFill>
                  <a:prstClr val="black"/>
                </a:solidFill>
                <a:cs typeface="Arial" pitchFamily="34" charset="0"/>
              </a:rPr>
              <a:t> used for </a:t>
            </a:r>
            <a:r>
              <a:rPr lang="nb-NO" sz="1600" dirty="0" err="1">
                <a:solidFill>
                  <a:prstClr val="black"/>
                </a:solidFill>
                <a:cs typeface="Arial" pitchFamily="34" charset="0"/>
              </a:rPr>
              <a:t>storage</a:t>
            </a:r>
            <a:endParaRPr lang="nb-NO" sz="16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What</a:t>
            </a:r>
            <a:r>
              <a:rPr lang="nb-NO" sz="2000" dirty="0">
                <a:solidFill>
                  <a:prstClr val="black"/>
                </a:solidFill>
                <a:cs typeface="Arial" pitchFamily="34" charset="0"/>
              </a:rPr>
              <a:t> </a:t>
            </a:r>
            <a:r>
              <a:rPr lang="nb-NO" sz="2000" dirty="0" err="1">
                <a:solidFill>
                  <a:prstClr val="black"/>
                </a:solidFill>
                <a:cs typeface="Arial" pitchFamily="34" charset="0"/>
              </a:rPr>
              <a:t>are</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a:t>
            </a:r>
            <a:r>
              <a:rPr lang="nb-NO" sz="2000" dirty="0" err="1">
                <a:solidFill>
                  <a:prstClr val="black"/>
                </a:solidFill>
                <a:cs typeface="Arial" pitchFamily="34" charset="0"/>
              </a:rPr>
              <a:t>expected</a:t>
            </a:r>
            <a:r>
              <a:rPr lang="nb-NO" sz="2000" dirty="0">
                <a:solidFill>
                  <a:prstClr val="black"/>
                </a:solidFill>
                <a:cs typeface="Arial" pitchFamily="34" charset="0"/>
              </a:rPr>
              <a:t> file </a:t>
            </a:r>
            <a:r>
              <a:rPr lang="nb-NO" sz="2000" dirty="0" err="1">
                <a:solidFill>
                  <a:prstClr val="black"/>
                </a:solidFill>
                <a:cs typeface="Arial" pitchFamily="34" charset="0"/>
              </a:rPr>
              <a:t>sizes</a:t>
            </a:r>
            <a:r>
              <a:rPr lang="nb-NO" sz="2000" dirty="0">
                <a:solidFill>
                  <a:prstClr val="black"/>
                </a:solidFill>
                <a:cs typeface="Arial" pitchFamily="34" charset="0"/>
              </a:rPr>
              <a:t> for </a:t>
            </a:r>
            <a:r>
              <a:rPr lang="nb-NO" sz="2000" dirty="0" err="1">
                <a:solidFill>
                  <a:prstClr val="black"/>
                </a:solidFill>
                <a:cs typeface="Arial" pitchFamily="34" charset="0"/>
              </a:rPr>
              <a:t>the</a:t>
            </a:r>
            <a:r>
              <a:rPr lang="nb-NO" sz="2000" dirty="0">
                <a:solidFill>
                  <a:prstClr val="black"/>
                </a:solidFill>
                <a:cs typeface="Arial" pitchFamily="34" charset="0"/>
              </a:rPr>
              <a:t> data?</a:t>
            </a:r>
          </a:p>
          <a:p>
            <a:pPr marL="342900" lvl="0" indent="-342900" defTabSz="457200">
              <a:lnSpc>
                <a:spcPct val="150000"/>
              </a:lnSpc>
              <a:spcBef>
                <a:spcPct val="20000"/>
              </a:spcBef>
              <a:buFont typeface="Arial"/>
              <a:buChar char="•"/>
            </a:pPr>
            <a:r>
              <a:rPr lang="nb-NO" sz="2000" dirty="0">
                <a:solidFill>
                  <a:prstClr val="black"/>
                </a:solidFill>
                <a:cs typeface="Arial" pitchFamily="34" charset="0"/>
              </a:rPr>
              <a:t>Do </a:t>
            </a:r>
            <a:r>
              <a:rPr lang="nb-NO" sz="2000" dirty="0" err="1">
                <a:solidFill>
                  <a:prstClr val="black"/>
                </a:solidFill>
                <a:cs typeface="Arial" pitchFamily="34" charset="0"/>
              </a:rPr>
              <a:t>you</a:t>
            </a:r>
            <a:r>
              <a:rPr lang="nb-NO" sz="2000" dirty="0">
                <a:solidFill>
                  <a:prstClr val="black"/>
                </a:solidFill>
                <a:cs typeface="Arial" pitchFamily="34" charset="0"/>
              </a:rPr>
              <a:t> have </a:t>
            </a:r>
            <a:r>
              <a:rPr lang="nb-NO" sz="2000" dirty="0" err="1">
                <a:solidFill>
                  <a:prstClr val="black"/>
                </a:solidFill>
                <a:cs typeface="Arial" pitchFamily="34" charset="0"/>
              </a:rPr>
              <a:t>sufficient</a:t>
            </a:r>
            <a:r>
              <a:rPr lang="nb-NO" sz="2000" dirty="0">
                <a:solidFill>
                  <a:prstClr val="black"/>
                </a:solidFill>
                <a:cs typeface="Arial" pitchFamily="34" charset="0"/>
              </a:rPr>
              <a:t> </a:t>
            </a:r>
            <a:r>
              <a:rPr lang="nb-NO" sz="2000" dirty="0" err="1">
                <a:solidFill>
                  <a:prstClr val="black"/>
                </a:solidFill>
                <a:cs typeface="Arial" pitchFamily="34" charset="0"/>
              </a:rPr>
              <a:t>storage</a:t>
            </a:r>
            <a:r>
              <a:rPr lang="nb-NO" sz="2000" dirty="0">
                <a:solidFill>
                  <a:prstClr val="black"/>
                </a:solidFill>
                <a:cs typeface="Arial" pitchFamily="34" charset="0"/>
              </a:rPr>
              <a:t> </a:t>
            </a:r>
            <a:r>
              <a:rPr lang="nb-NO" sz="2000" dirty="0" err="1">
                <a:solidFill>
                  <a:prstClr val="black"/>
                </a:solidFill>
                <a:cs typeface="Arial" pitchFamily="34" charset="0"/>
              </a:rPr>
              <a:t>possibilities</a:t>
            </a:r>
            <a:r>
              <a:rPr lang="nb-NO" sz="2000" dirty="0">
                <a:solidFill>
                  <a:prstClr val="black"/>
                </a:solidFill>
                <a:cs typeface="Arial" pitchFamily="34" charset="0"/>
              </a:rPr>
              <a:t> or </a:t>
            </a:r>
            <a:r>
              <a:rPr lang="nb-NO" sz="2000" dirty="0" err="1">
                <a:solidFill>
                  <a:prstClr val="black"/>
                </a:solidFill>
                <a:cs typeface="Arial" pitchFamily="34" charset="0"/>
              </a:rPr>
              <a:t>need</a:t>
            </a:r>
            <a:r>
              <a:rPr lang="nb-NO" sz="2000" dirty="0">
                <a:solidFill>
                  <a:prstClr val="black"/>
                </a:solidFill>
                <a:cs typeface="Arial" pitchFamily="34" charset="0"/>
              </a:rPr>
              <a:t> for </a:t>
            </a:r>
            <a:r>
              <a:rPr lang="nb-NO" sz="2000" dirty="0" err="1">
                <a:solidFill>
                  <a:prstClr val="black"/>
                </a:solidFill>
                <a:cs typeface="Arial" pitchFamily="34" charset="0"/>
              </a:rPr>
              <a:t>extra</a:t>
            </a:r>
            <a:r>
              <a:rPr lang="nb-NO" sz="2000" dirty="0">
                <a:solidFill>
                  <a:prstClr val="black"/>
                </a:solidFill>
                <a:cs typeface="Arial" pitchFamily="34" charset="0"/>
              </a:rPr>
              <a:t> services?</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Think </a:t>
            </a:r>
            <a:r>
              <a:rPr lang="nb-NO" sz="1600" dirty="0" err="1">
                <a:solidFill>
                  <a:prstClr val="black"/>
                </a:solidFill>
                <a:cs typeface="Arial" pitchFamily="34" charset="0"/>
              </a:rPr>
              <a:t>budget</a:t>
            </a:r>
            <a:endParaRPr lang="nb-NO" sz="1600" dirty="0">
              <a:solidFill>
                <a:prstClr val="black"/>
              </a:solidFill>
              <a:cs typeface="Arial" pitchFamily="34" charset="0"/>
            </a:endParaRP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a:p>
            <a:pPr defTabSz="457200">
              <a:lnSpc>
                <a:spcPct val="150000"/>
              </a:lnSpc>
              <a:spcBef>
                <a:spcPct val="20000"/>
              </a:spcBef>
            </a:pPr>
            <a:r>
              <a:rPr lang="en-US" sz="2000" dirty="0">
                <a:solidFill>
                  <a:prstClr val="black"/>
                </a:solidFill>
                <a:cs typeface="Arial" pitchFamily="34" charset="0"/>
              </a:rPr>
              <a:t>Own webinar on «</a:t>
            </a:r>
            <a:r>
              <a:rPr lang="en-US" sz="2000" dirty="0">
                <a:solidFill>
                  <a:prstClr val="black"/>
                </a:solidFill>
                <a:cs typeface="Arial" pitchFamily="34" charset="0"/>
                <a:hlinkClick r:id="rId3"/>
              </a:rPr>
              <a:t>How to store research data</a:t>
            </a:r>
            <a:r>
              <a:rPr lang="en-US" sz="2000" dirty="0">
                <a:solidFill>
                  <a:prstClr val="black"/>
                </a:solidFill>
                <a:cs typeface="Arial" pitchFamily="34" charset="0"/>
              </a:rPr>
              <a:t>»</a:t>
            </a: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p:txBody>
      </p:sp>
      <p:pic>
        <p:nvPicPr>
          <p:cNvPr id="7" name="Plasshaldar for innhald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a:off x="10997413" y="730483"/>
            <a:ext cx="712774"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Tree>
    <p:extLst>
      <p:ext uri="{BB962C8B-B14F-4D97-AF65-F5344CB8AC3E}">
        <p14:creationId xmlns:p14="http://schemas.microsoft.com/office/powerpoint/2010/main" val="429012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Active </a:t>
            </a:r>
            <a:r>
              <a:rPr lang="nb-NO" sz="3000" dirty="0" err="1"/>
              <a:t>phase</a:t>
            </a:r>
            <a:r>
              <a:rPr lang="nb-NO" sz="3000" dirty="0"/>
              <a:t>: Data </a:t>
            </a:r>
            <a:r>
              <a:rPr lang="nb-NO" sz="3000" dirty="0" err="1"/>
              <a:t>storage</a:t>
            </a:r>
            <a:r>
              <a:rPr lang="nb-NO" sz="3000" dirty="0"/>
              <a:t> in </a:t>
            </a:r>
            <a:r>
              <a:rPr lang="nb-NO" sz="3000" dirty="0" err="1"/>
              <a:t>the</a:t>
            </a:r>
            <a:r>
              <a:rPr lang="nb-NO" sz="3000" dirty="0"/>
              <a:t> </a:t>
            </a:r>
            <a:r>
              <a:rPr lang="nb-NO" sz="3000" dirty="0" err="1"/>
              <a:t>field</a:t>
            </a:r>
            <a:endParaRPr lang="nb-NO" sz="3000" dirty="0"/>
          </a:p>
        </p:txBody>
      </p:sp>
      <p:sp>
        <p:nvSpPr>
          <p:cNvPr id="3" name="Content Placeholder 2"/>
          <p:cNvSpPr>
            <a:spLocks noGrp="1"/>
          </p:cNvSpPr>
          <p:nvPr>
            <p:ph sz="half" idx="1"/>
          </p:nvPr>
        </p:nvSpPr>
        <p:spPr>
          <a:xfrm>
            <a:off x="563363" y="1825625"/>
            <a:ext cx="8924365" cy="4351338"/>
          </a:xfrm>
        </p:spPr>
        <p:txBody>
          <a:bodyPr/>
          <a:lstStyle/>
          <a:p>
            <a:pPr marL="342900" indent="-342900" defTabSz="457200">
              <a:lnSpc>
                <a:spcPct val="100000"/>
              </a:lnSpc>
              <a:spcBef>
                <a:spcPct val="20000"/>
              </a:spcBef>
              <a:buFont typeface="Arial"/>
              <a:buChar char="•"/>
            </a:pPr>
            <a:r>
              <a:rPr lang="en-US" sz="2000" dirty="0">
                <a:solidFill>
                  <a:prstClr val="black"/>
                </a:solidFill>
                <a:cs typeface="Arial" pitchFamily="34" charset="0"/>
              </a:rPr>
              <a:t>What are the procedures for safe data storage and backup in the field?</a:t>
            </a:r>
          </a:p>
          <a:p>
            <a:pPr marL="342900" indent="-342900" defTabSz="457200">
              <a:lnSpc>
                <a:spcPct val="100000"/>
              </a:lnSpc>
              <a:spcBef>
                <a:spcPct val="20000"/>
              </a:spcBef>
              <a:buFont typeface="Arial"/>
              <a:buChar char="•"/>
            </a:pPr>
            <a:r>
              <a:rPr lang="en-US" sz="2000" dirty="0">
                <a:solidFill>
                  <a:prstClr val="black"/>
                </a:solidFill>
                <a:cs typeface="Arial" pitchFamily="34" charset="0"/>
              </a:rPr>
              <a:t>How will the data be safely transferred from the field to the main storage facility?</a:t>
            </a:r>
          </a:p>
          <a:p>
            <a:pPr marL="342900" indent="-342900" defTabSz="457200">
              <a:lnSpc>
                <a:spcPct val="100000"/>
              </a:lnSpc>
              <a:spcBef>
                <a:spcPts val="1200"/>
              </a:spcBef>
              <a:buFont typeface="Arial"/>
              <a:buChar char="•"/>
            </a:pPr>
            <a:r>
              <a:rPr lang="nb-NO" sz="2000" dirty="0" err="1">
                <a:solidFill>
                  <a:prstClr val="black"/>
                </a:solidFill>
                <a:cs typeface="Arial" pitchFamily="34" charset="0"/>
              </a:rPr>
              <a:t>Recording</a:t>
            </a:r>
            <a:r>
              <a:rPr lang="nb-NO" sz="2000" dirty="0">
                <a:solidFill>
                  <a:prstClr val="black"/>
                </a:solidFill>
                <a:cs typeface="Arial" pitchFamily="34" charset="0"/>
              </a:rPr>
              <a:t> </a:t>
            </a:r>
            <a:r>
              <a:rPr lang="nb-NO" sz="2000" dirty="0" err="1">
                <a:solidFill>
                  <a:prstClr val="black"/>
                </a:solidFill>
                <a:cs typeface="Arial" pitchFamily="34" charset="0"/>
              </a:rPr>
              <a:t>something</a:t>
            </a:r>
            <a:r>
              <a:rPr lang="nb-NO" sz="20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600" dirty="0" err="1">
                <a:solidFill>
                  <a:prstClr val="black"/>
                </a:solidFill>
                <a:cs typeface="Arial" pitchFamily="34" charset="0"/>
              </a:rPr>
              <a:t>What</a:t>
            </a:r>
            <a:r>
              <a:rPr lang="nb-NO" sz="1600" dirty="0">
                <a:solidFill>
                  <a:prstClr val="black"/>
                </a:solidFill>
                <a:cs typeface="Arial" pitchFamily="34" charset="0"/>
              </a:rPr>
              <a:t> medium </a:t>
            </a:r>
            <a:r>
              <a:rPr lang="nb-NO" sz="1600" dirty="0" err="1">
                <a:solidFill>
                  <a:prstClr val="black"/>
                </a:solidFill>
                <a:cs typeface="Arial" pitchFamily="34" charset="0"/>
              </a:rPr>
              <a:t>will</a:t>
            </a:r>
            <a:r>
              <a:rPr lang="nb-NO" sz="1600" dirty="0">
                <a:solidFill>
                  <a:prstClr val="black"/>
                </a:solidFill>
                <a:cs typeface="Arial" pitchFamily="34" charset="0"/>
              </a:rPr>
              <a:t> </a:t>
            </a:r>
            <a:r>
              <a:rPr lang="nb-NO" sz="1600" dirty="0" err="1">
                <a:solidFill>
                  <a:prstClr val="black"/>
                </a:solidFill>
                <a:cs typeface="Arial" pitchFamily="34" charset="0"/>
              </a:rPr>
              <a:t>you</a:t>
            </a:r>
            <a:r>
              <a:rPr lang="nb-NO" sz="1600" dirty="0">
                <a:solidFill>
                  <a:prstClr val="black"/>
                </a:solidFill>
                <a:cs typeface="Arial" pitchFamily="34" charset="0"/>
              </a:rPr>
              <a:t> </a:t>
            </a:r>
            <a:r>
              <a:rPr lang="nb-NO" sz="1600" dirty="0" err="1">
                <a:solidFill>
                  <a:prstClr val="black"/>
                </a:solidFill>
                <a:cs typeface="Arial" pitchFamily="34" charset="0"/>
              </a:rPr>
              <a:t>use</a:t>
            </a:r>
            <a:r>
              <a:rPr lang="nb-NO" sz="16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600" dirty="0" err="1">
                <a:solidFill>
                  <a:prstClr val="black"/>
                </a:solidFill>
                <a:cs typeface="Arial" pitchFamily="34" charset="0"/>
              </a:rPr>
              <a:t>Approved</a:t>
            </a:r>
            <a:r>
              <a:rPr lang="nb-NO" sz="1600" dirty="0">
                <a:solidFill>
                  <a:prstClr val="black"/>
                </a:solidFill>
                <a:cs typeface="Arial" pitchFamily="34" charset="0"/>
              </a:rPr>
              <a:t> for </a:t>
            </a:r>
            <a:r>
              <a:rPr lang="nb-NO" sz="1600" dirty="0" err="1">
                <a:solidFill>
                  <a:prstClr val="black"/>
                </a:solidFill>
                <a:cs typeface="Arial" pitchFamily="34" charset="0"/>
              </a:rPr>
              <a:t>your</a:t>
            </a:r>
            <a:r>
              <a:rPr lang="nb-NO" sz="1600" dirty="0">
                <a:solidFill>
                  <a:prstClr val="black"/>
                </a:solidFill>
                <a:cs typeface="Arial" pitchFamily="34" charset="0"/>
              </a:rPr>
              <a:t> </a:t>
            </a:r>
            <a:r>
              <a:rPr lang="nb-NO" sz="1600" dirty="0" err="1">
                <a:solidFill>
                  <a:prstClr val="black"/>
                </a:solidFill>
                <a:cs typeface="Arial" pitchFamily="34" charset="0"/>
              </a:rPr>
              <a:t>kind</a:t>
            </a:r>
            <a:r>
              <a:rPr lang="nb-NO" sz="1600" dirty="0">
                <a:solidFill>
                  <a:prstClr val="black"/>
                </a:solidFill>
                <a:cs typeface="Arial" pitchFamily="34" charset="0"/>
              </a:rPr>
              <a:t> </a:t>
            </a:r>
            <a:r>
              <a:rPr lang="nb-NO" sz="1600" dirty="0" err="1">
                <a:solidFill>
                  <a:prstClr val="black"/>
                </a:solidFill>
                <a:cs typeface="Arial" pitchFamily="34" charset="0"/>
              </a:rPr>
              <a:t>of</a:t>
            </a:r>
            <a:r>
              <a:rPr lang="nb-NO" sz="1600" dirty="0">
                <a:solidFill>
                  <a:prstClr val="black"/>
                </a:solidFill>
                <a:cs typeface="Arial" pitchFamily="34" charset="0"/>
              </a:rPr>
              <a:t> data?</a:t>
            </a:r>
          </a:p>
          <a:p>
            <a:pPr marL="342900" indent="-342900" defTabSz="457200">
              <a:lnSpc>
                <a:spcPct val="100000"/>
              </a:lnSpc>
              <a:spcBef>
                <a:spcPts val="1200"/>
              </a:spcBef>
              <a:buFont typeface="Arial"/>
              <a:buChar char="•"/>
            </a:pPr>
            <a:r>
              <a:rPr lang="nb-NO" sz="2000" dirty="0">
                <a:solidFill>
                  <a:prstClr val="black"/>
                </a:solidFill>
                <a:cs typeface="Arial" pitchFamily="34" charset="0"/>
              </a:rPr>
              <a:t>Person sensitive </a:t>
            </a:r>
            <a:r>
              <a:rPr lang="nb-NO" sz="2000" dirty="0" err="1">
                <a:solidFill>
                  <a:prstClr val="black"/>
                </a:solidFill>
                <a:cs typeface="Arial" pitchFamily="34" charset="0"/>
              </a:rPr>
              <a:t>information</a:t>
            </a:r>
            <a:r>
              <a:rPr lang="nb-NO" sz="20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600" dirty="0" err="1">
                <a:solidFill>
                  <a:prstClr val="black"/>
                </a:solidFill>
                <a:cs typeface="Arial" pitchFamily="34" charset="0"/>
              </a:rPr>
              <a:t>Contact</a:t>
            </a:r>
            <a:r>
              <a:rPr lang="nb-NO" sz="1600" dirty="0">
                <a:solidFill>
                  <a:prstClr val="black"/>
                </a:solidFill>
                <a:cs typeface="Arial" pitchFamily="34" charset="0"/>
              </a:rPr>
              <a:t> IT </a:t>
            </a:r>
            <a:r>
              <a:rPr lang="nb-NO" sz="1600" dirty="0" err="1">
                <a:solidFill>
                  <a:prstClr val="black"/>
                </a:solidFill>
                <a:cs typeface="Arial" pitchFamily="34" charset="0"/>
              </a:rPr>
              <a:t>department</a:t>
            </a:r>
            <a:r>
              <a:rPr lang="nb-NO" sz="1600" dirty="0">
                <a:solidFill>
                  <a:prstClr val="black"/>
                </a:solidFill>
                <a:cs typeface="Arial" pitchFamily="34" charset="0"/>
              </a:rPr>
              <a:t> for </a:t>
            </a:r>
            <a:r>
              <a:rPr lang="nb-NO" sz="1600" dirty="0" err="1">
                <a:solidFill>
                  <a:prstClr val="black"/>
                </a:solidFill>
                <a:cs typeface="Arial" pitchFamily="34" charset="0"/>
              </a:rPr>
              <a:t>advice</a:t>
            </a:r>
            <a:r>
              <a:rPr lang="nb-NO" sz="1600" dirty="0">
                <a:solidFill>
                  <a:prstClr val="black"/>
                </a:solidFill>
                <a:cs typeface="Arial" pitchFamily="34" charset="0"/>
              </a:rPr>
              <a:t> </a:t>
            </a:r>
          </a:p>
          <a:p>
            <a:pPr marL="800100" lvl="1" indent="-342900" defTabSz="457200">
              <a:lnSpc>
                <a:spcPct val="100000"/>
              </a:lnSpc>
              <a:spcBef>
                <a:spcPts val="1200"/>
              </a:spcBef>
              <a:buFont typeface="Arial"/>
              <a:buChar char="•"/>
            </a:pPr>
            <a:r>
              <a:rPr lang="nb-NO" sz="1600" dirty="0">
                <a:solidFill>
                  <a:prstClr val="black"/>
                </a:solidFill>
                <a:cs typeface="Arial" pitchFamily="34" charset="0"/>
              </a:rPr>
              <a:t>e.g. </a:t>
            </a:r>
            <a:r>
              <a:rPr lang="nb-NO" sz="1600" dirty="0" err="1">
                <a:solidFill>
                  <a:prstClr val="black"/>
                </a:solidFill>
                <a:cs typeface="Arial" pitchFamily="34" charset="0"/>
              </a:rPr>
              <a:t>encrypted</a:t>
            </a:r>
            <a:r>
              <a:rPr lang="nb-NO" sz="1600" dirty="0">
                <a:solidFill>
                  <a:prstClr val="black"/>
                </a:solidFill>
                <a:cs typeface="Arial" pitchFamily="34" charset="0"/>
              </a:rPr>
              <a:t> USBs, </a:t>
            </a:r>
            <a:r>
              <a:rPr lang="nb-NO" sz="1600" dirty="0" err="1">
                <a:solidFill>
                  <a:prstClr val="black"/>
                </a:solidFill>
                <a:cs typeface="Arial" pitchFamily="34" charset="0"/>
              </a:rPr>
              <a:t>active</a:t>
            </a:r>
            <a:r>
              <a:rPr lang="nb-NO" sz="1600" dirty="0">
                <a:solidFill>
                  <a:prstClr val="black"/>
                </a:solidFill>
                <a:cs typeface="Arial" pitchFamily="34" charset="0"/>
              </a:rPr>
              <a:t> </a:t>
            </a:r>
            <a:r>
              <a:rPr lang="nb-NO" sz="1600" dirty="0" err="1">
                <a:solidFill>
                  <a:prstClr val="black"/>
                </a:solidFill>
                <a:cs typeface="Arial" pitchFamily="34" charset="0"/>
              </a:rPr>
              <a:t>storage</a:t>
            </a:r>
            <a:r>
              <a:rPr lang="nb-NO" sz="1600" dirty="0">
                <a:solidFill>
                  <a:prstClr val="black"/>
                </a:solidFill>
                <a:cs typeface="Arial" pitchFamily="34" charset="0"/>
              </a:rPr>
              <a:t> TSD</a:t>
            </a:r>
          </a:p>
          <a:p>
            <a:pPr marL="800100" lvl="1" indent="-342900" defTabSz="457200">
              <a:lnSpc>
                <a:spcPct val="100000"/>
              </a:lnSpc>
              <a:spcBef>
                <a:spcPts val="1200"/>
              </a:spcBef>
              <a:buFont typeface="Arial"/>
              <a:buChar char="•"/>
            </a:pPr>
            <a:endParaRPr lang="nb-NO" sz="2000" dirty="0">
              <a:solidFill>
                <a:prstClr val="black"/>
              </a:solidFill>
              <a:cs typeface="Arial" pitchFamily="34" charset="0"/>
            </a:endParaRPr>
          </a:p>
          <a:p>
            <a:pPr defTabSz="457200">
              <a:lnSpc>
                <a:spcPct val="100000"/>
              </a:lnSpc>
              <a:spcBef>
                <a:spcPts val="1200"/>
              </a:spcBef>
            </a:pPr>
            <a:r>
              <a:rPr lang="en-US" sz="2000" dirty="0">
                <a:solidFill>
                  <a:prstClr val="black"/>
                </a:solidFill>
              </a:rPr>
              <a:t>Own webinar on «</a:t>
            </a:r>
            <a:r>
              <a:rPr lang="en-US" sz="2000" dirty="0">
                <a:solidFill>
                  <a:prstClr val="black"/>
                </a:solidFill>
                <a:hlinkClick r:id="rId3"/>
              </a:rPr>
              <a:t>How to store research data</a:t>
            </a:r>
            <a:r>
              <a:rPr lang="en-US" sz="2000" dirty="0">
                <a:solidFill>
                  <a:prstClr val="black"/>
                </a:solidFill>
              </a:rPr>
              <a:t>»</a:t>
            </a:r>
          </a:p>
          <a:p>
            <a:pPr defTabSz="457200">
              <a:lnSpc>
                <a:spcPct val="100000"/>
              </a:lnSpc>
              <a:spcBef>
                <a:spcPts val="1200"/>
              </a:spcBef>
            </a:pPr>
            <a:endParaRPr lang="nb-NO" sz="2400" dirty="0">
              <a:solidFill>
                <a:prstClr val="black"/>
              </a:solidFill>
              <a:cs typeface="Arial" pitchFamily="34" charset="0"/>
            </a:endParaRP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p:txBody>
      </p:sp>
      <p:pic>
        <p:nvPicPr>
          <p:cNvPr id="7" name="Plasshaldar for innhald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a:off x="10997413" y="730483"/>
            <a:ext cx="712774"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Tree>
    <p:extLst>
      <p:ext uri="{BB962C8B-B14F-4D97-AF65-F5344CB8AC3E}">
        <p14:creationId xmlns:p14="http://schemas.microsoft.com/office/powerpoint/2010/main" val="1447657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Active </a:t>
            </a:r>
            <a:r>
              <a:rPr lang="nb-NO" sz="3000" dirty="0" err="1"/>
              <a:t>phase</a:t>
            </a:r>
            <a:r>
              <a:rPr lang="nb-NO" sz="3000" dirty="0"/>
              <a:t>: Data </a:t>
            </a:r>
            <a:r>
              <a:rPr lang="nb-NO" sz="3000" dirty="0" err="1"/>
              <a:t>documentation</a:t>
            </a:r>
            <a:endParaRPr lang="nb-NO" sz="3000" dirty="0"/>
          </a:p>
        </p:txBody>
      </p:sp>
      <p:sp>
        <p:nvSpPr>
          <p:cNvPr id="3" name="Content Placeholder 2"/>
          <p:cNvSpPr>
            <a:spLocks noGrp="1"/>
          </p:cNvSpPr>
          <p:nvPr>
            <p:ph sz="half" idx="1"/>
          </p:nvPr>
        </p:nvSpPr>
        <p:spPr>
          <a:xfrm>
            <a:off x="838200" y="1825625"/>
            <a:ext cx="8649528" cy="4351338"/>
          </a:xfrm>
        </p:spPr>
        <p:txBody>
          <a:bodyPr/>
          <a:lstStyle/>
          <a:p>
            <a:pPr marL="342900" lvl="0" indent="-342900" defTabSz="457200">
              <a:lnSpc>
                <a:spcPct val="150000"/>
              </a:lnSpc>
              <a:spcBef>
                <a:spcPct val="20000"/>
              </a:spcBef>
              <a:buFont typeface="Arial"/>
              <a:buChar char="•"/>
            </a:pPr>
            <a:r>
              <a:rPr lang="nb-NO" sz="2000" dirty="0">
                <a:solidFill>
                  <a:prstClr val="black"/>
                </a:solidFill>
                <a:cs typeface="Arial" pitchFamily="34" charset="0"/>
              </a:rPr>
              <a:t>How </a:t>
            </a:r>
            <a:r>
              <a:rPr lang="nb-NO" sz="2000" dirty="0" err="1">
                <a:solidFill>
                  <a:prstClr val="black"/>
                </a:solidFill>
                <a:cs typeface="Arial" pitchFamily="34" charset="0"/>
              </a:rPr>
              <a:t>will</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data be </a:t>
            </a:r>
            <a:r>
              <a:rPr lang="nb-NO" sz="2000" dirty="0" err="1">
                <a:solidFill>
                  <a:prstClr val="black"/>
                </a:solidFill>
                <a:cs typeface="Arial" pitchFamily="34" charset="0"/>
              </a:rPr>
              <a:t>documented</a:t>
            </a:r>
            <a:r>
              <a:rPr lang="nb-NO" sz="2000" dirty="0">
                <a:solidFill>
                  <a:prstClr val="black"/>
                </a:solidFill>
                <a:cs typeface="Arial" pitchFamily="34" charset="0"/>
              </a:rPr>
              <a:t> and </a:t>
            </a:r>
            <a:r>
              <a:rPr lang="nb-NO" sz="2000" dirty="0" err="1">
                <a:solidFill>
                  <a:prstClr val="black"/>
                </a:solidFill>
                <a:cs typeface="Arial" pitchFamily="34" charset="0"/>
              </a:rPr>
              <a:t>described</a:t>
            </a:r>
            <a:r>
              <a:rPr lang="nb-NO" sz="2000" dirty="0">
                <a:solidFill>
                  <a:prstClr val="black"/>
                </a:solidFill>
                <a:cs typeface="Arial" pitchFamily="34" charset="0"/>
              </a:rPr>
              <a:t>?</a:t>
            </a:r>
          </a:p>
          <a:p>
            <a:pPr marL="800100" lvl="1" indent="-342900" defTabSz="457200">
              <a:lnSpc>
                <a:spcPct val="150000"/>
              </a:lnSpc>
              <a:spcBef>
                <a:spcPct val="20000"/>
              </a:spcBef>
              <a:buFont typeface="Arial"/>
              <a:buChar char="•"/>
            </a:pPr>
            <a:r>
              <a:rPr lang="nb-NO" sz="1600" dirty="0" err="1">
                <a:solidFill>
                  <a:prstClr val="black"/>
                </a:solidFill>
                <a:cs typeface="Arial" pitchFamily="34" charset="0"/>
              </a:rPr>
              <a:t>ReadMe</a:t>
            </a:r>
            <a:r>
              <a:rPr lang="nb-NO" sz="1600" dirty="0">
                <a:solidFill>
                  <a:prstClr val="black"/>
                </a:solidFill>
                <a:cs typeface="Arial" pitchFamily="34" charset="0"/>
              </a:rPr>
              <a:t> file</a:t>
            </a:r>
          </a:p>
          <a:p>
            <a:pPr marL="800100" lvl="1" indent="-342900" defTabSz="457200">
              <a:lnSpc>
                <a:spcPct val="150000"/>
              </a:lnSpc>
              <a:spcBef>
                <a:spcPct val="20000"/>
              </a:spcBef>
              <a:buFont typeface="Arial" panose="020B0604020202020204" pitchFamily="34" charset="0"/>
              <a:buChar char="•"/>
            </a:pPr>
            <a:r>
              <a:rPr lang="nb-NO" sz="1600" dirty="0">
                <a:solidFill>
                  <a:prstClr val="black"/>
                </a:solidFill>
                <a:cs typeface="Arial" pitchFamily="34" charset="0"/>
              </a:rPr>
              <a:t>Metadata (standards) </a:t>
            </a:r>
          </a:p>
          <a:p>
            <a:pPr marL="342900" indent="-342900" defTabSz="457200">
              <a:lnSpc>
                <a:spcPct val="150000"/>
              </a:lnSpc>
              <a:spcBef>
                <a:spcPct val="20000"/>
              </a:spcBef>
              <a:buFont typeface="Arial" panose="020B0604020202020204" pitchFamily="34" charset="0"/>
              <a:buChar char="•"/>
            </a:pPr>
            <a:r>
              <a:rPr lang="nb-NO" sz="2000" dirty="0" err="1">
                <a:solidFill>
                  <a:prstClr val="black"/>
                </a:solidFill>
                <a:cs typeface="Arial" pitchFamily="34" charset="0"/>
              </a:rPr>
              <a:t>What</a:t>
            </a:r>
            <a:r>
              <a:rPr lang="nb-NO" sz="2000" dirty="0">
                <a:solidFill>
                  <a:prstClr val="black"/>
                </a:solidFill>
                <a:cs typeface="Arial" pitchFamily="34" charset="0"/>
              </a:rPr>
              <a:t> file formats </a:t>
            </a:r>
            <a:r>
              <a:rPr lang="nb-NO" sz="2000" dirty="0" err="1">
                <a:solidFill>
                  <a:prstClr val="black"/>
                </a:solidFill>
                <a:cs typeface="Arial" pitchFamily="34" charset="0"/>
              </a:rPr>
              <a:t>will</a:t>
            </a:r>
            <a:r>
              <a:rPr lang="nb-NO" sz="2000" dirty="0">
                <a:solidFill>
                  <a:prstClr val="black"/>
                </a:solidFill>
                <a:cs typeface="Arial" pitchFamily="34" charset="0"/>
              </a:rPr>
              <a:t> be used?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Persistent file formats</a:t>
            </a: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What</a:t>
            </a:r>
            <a:r>
              <a:rPr lang="nb-NO" sz="2000" dirty="0">
                <a:solidFill>
                  <a:prstClr val="black"/>
                </a:solidFill>
                <a:cs typeface="Arial" pitchFamily="34" charset="0"/>
              </a:rPr>
              <a:t> </a:t>
            </a:r>
            <a:r>
              <a:rPr lang="nb-NO" sz="2000" dirty="0" err="1">
                <a:solidFill>
                  <a:prstClr val="black"/>
                </a:solidFill>
                <a:cs typeface="Arial" pitchFamily="34" charset="0"/>
              </a:rPr>
              <a:t>kind</a:t>
            </a:r>
            <a:r>
              <a:rPr lang="nb-NO" sz="2000" dirty="0">
                <a:solidFill>
                  <a:prstClr val="black"/>
                </a:solidFill>
                <a:cs typeface="Arial" pitchFamily="34" charset="0"/>
              </a:rPr>
              <a:t> </a:t>
            </a:r>
            <a:r>
              <a:rPr lang="nb-NO" sz="2000" dirty="0" err="1">
                <a:solidFill>
                  <a:prstClr val="black"/>
                </a:solidFill>
                <a:cs typeface="Arial" pitchFamily="34" charset="0"/>
              </a:rPr>
              <a:t>of</a:t>
            </a:r>
            <a:r>
              <a:rPr lang="nb-NO" sz="2000" dirty="0">
                <a:solidFill>
                  <a:prstClr val="black"/>
                </a:solidFill>
                <a:cs typeface="Arial" pitchFamily="34" charset="0"/>
              </a:rPr>
              <a:t> folder </a:t>
            </a:r>
            <a:r>
              <a:rPr lang="nb-NO" sz="2000" dirty="0" err="1">
                <a:solidFill>
                  <a:prstClr val="black"/>
                </a:solidFill>
                <a:cs typeface="Arial" pitchFamily="34" charset="0"/>
              </a:rPr>
              <a:t>structure</a:t>
            </a:r>
            <a:r>
              <a:rPr lang="nb-NO" sz="2000" dirty="0">
                <a:solidFill>
                  <a:prstClr val="black"/>
                </a:solidFill>
                <a:cs typeface="Arial" pitchFamily="34" charset="0"/>
              </a:rPr>
              <a:t> and </a:t>
            </a:r>
            <a:r>
              <a:rPr lang="nb-NO" sz="2000" dirty="0" err="1">
                <a:solidFill>
                  <a:prstClr val="black"/>
                </a:solidFill>
                <a:cs typeface="Arial" pitchFamily="34" charset="0"/>
              </a:rPr>
              <a:t>filename</a:t>
            </a:r>
            <a:r>
              <a:rPr lang="nb-NO" sz="2000" dirty="0">
                <a:solidFill>
                  <a:prstClr val="black"/>
                </a:solidFill>
                <a:cs typeface="Arial" pitchFamily="34" charset="0"/>
              </a:rPr>
              <a:t> </a:t>
            </a:r>
            <a:r>
              <a:rPr lang="nb-NO" sz="2000" dirty="0" err="1">
                <a:solidFill>
                  <a:prstClr val="black"/>
                </a:solidFill>
                <a:cs typeface="Arial" pitchFamily="34" charset="0"/>
              </a:rPr>
              <a:t>conventions</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be used?</a:t>
            </a: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a:p>
            <a:pPr marL="342900" lvl="0" indent="-342900" defTabSz="457200">
              <a:lnSpc>
                <a:spcPct val="150000"/>
              </a:lnSpc>
              <a:spcBef>
                <a:spcPct val="20000"/>
              </a:spcBef>
              <a:buFont typeface="Arial" panose="020B0604020202020204" pitchFamily="34" charset="0"/>
              <a:buChar char="•"/>
            </a:pPr>
            <a:r>
              <a:rPr lang="nb-NO" sz="2000" dirty="0">
                <a:solidFill>
                  <a:prstClr val="black"/>
                </a:solidFill>
                <a:cs typeface="Arial" pitchFamily="34" charset="0"/>
              </a:rPr>
              <a:t>See UiT Open Research Data </a:t>
            </a:r>
            <a:r>
              <a:rPr lang="nb-NO" sz="2000" dirty="0" err="1">
                <a:solidFill>
                  <a:prstClr val="black"/>
                </a:solidFill>
                <a:cs typeface="Arial" pitchFamily="34" charset="0"/>
              </a:rPr>
              <a:t>deposit</a:t>
            </a:r>
            <a:r>
              <a:rPr lang="nb-NO" sz="2000" dirty="0">
                <a:solidFill>
                  <a:prstClr val="black"/>
                </a:solidFill>
                <a:cs typeface="Arial" pitchFamily="34" charset="0"/>
              </a:rPr>
              <a:t> guidelines for </a:t>
            </a:r>
            <a:r>
              <a:rPr lang="nb-NO" sz="2000" dirty="0">
                <a:solidFill>
                  <a:prstClr val="black"/>
                </a:solidFill>
                <a:cs typeface="Arial" pitchFamily="34" charset="0"/>
                <a:hlinkClick r:id="rId3"/>
              </a:rPr>
              <a:t>tips and </a:t>
            </a:r>
            <a:r>
              <a:rPr lang="nb-NO" sz="2000" dirty="0" err="1">
                <a:solidFill>
                  <a:prstClr val="black"/>
                </a:solidFill>
                <a:cs typeface="Arial" pitchFamily="34" charset="0"/>
                <a:hlinkClick r:id="rId3"/>
              </a:rPr>
              <a:t>templates</a:t>
            </a:r>
            <a:endParaRPr lang="nb-NO" sz="2000" dirty="0">
              <a:solidFill>
                <a:prstClr val="black"/>
              </a:solidFill>
              <a:cs typeface="Arial" pitchFamily="34" charset="0"/>
            </a:endParaRPr>
          </a:p>
          <a:p>
            <a:pPr defTabSz="457200">
              <a:lnSpc>
                <a:spcPct val="150000"/>
              </a:lnSpc>
              <a:spcBef>
                <a:spcPct val="20000"/>
              </a:spcBef>
            </a:pPr>
            <a:r>
              <a:rPr lang="en-US" sz="2000" dirty="0">
                <a:solidFill>
                  <a:prstClr val="black"/>
                </a:solidFill>
                <a:cs typeface="Arial" pitchFamily="34" charset="0"/>
              </a:rPr>
              <a:t>Own webinar on «</a:t>
            </a:r>
            <a:r>
              <a:rPr lang="en-US" sz="2000" dirty="0">
                <a:solidFill>
                  <a:prstClr val="black"/>
                </a:solidFill>
                <a:cs typeface="Arial" pitchFamily="34" charset="0"/>
                <a:hlinkClick r:id="rId4"/>
              </a:rPr>
              <a:t>How to structure and document research data</a:t>
            </a:r>
            <a:r>
              <a:rPr lang="en-US" sz="2000" dirty="0">
                <a:solidFill>
                  <a:prstClr val="black"/>
                </a:solidFill>
                <a:cs typeface="Arial" pitchFamily="34" charset="0"/>
              </a:rPr>
              <a:t>»</a:t>
            </a:r>
          </a:p>
          <a:p>
            <a:pPr lvl="0" defTabSz="457200">
              <a:lnSpc>
                <a:spcPct val="150000"/>
              </a:lnSpc>
              <a:spcBef>
                <a:spcPct val="20000"/>
              </a:spcBef>
            </a:pPr>
            <a:endParaRPr lang="nb-NO" sz="2000" dirty="0">
              <a:solidFill>
                <a:prstClr val="black"/>
              </a:solidFill>
              <a:cs typeface="Arial" pitchFamily="34" charset="0"/>
            </a:endParaRPr>
          </a:p>
        </p:txBody>
      </p:sp>
      <p:pic>
        <p:nvPicPr>
          <p:cNvPr id="7" name="Plasshaldar for innhald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a:off x="10997413" y="730483"/>
            <a:ext cx="712774"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
        <p:nvSpPr>
          <p:cNvPr id="6" name="Rectangle 5"/>
          <p:cNvSpPr>
            <a:spLocks/>
          </p:cNvSpPr>
          <p:nvPr/>
        </p:nvSpPr>
        <p:spPr>
          <a:xfrm>
            <a:off x="7294526" y="1958725"/>
            <a:ext cx="516366" cy="5302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F</a:t>
            </a:r>
          </a:p>
        </p:txBody>
      </p:sp>
      <p:sp>
        <p:nvSpPr>
          <p:cNvPr id="10" name="Rectangle 9"/>
          <p:cNvSpPr>
            <a:spLocks/>
          </p:cNvSpPr>
          <p:nvPr/>
        </p:nvSpPr>
        <p:spPr>
          <a:xfrm>
            <a:off x="7294526" y="3364689"/>
            <a:ext cx="516366" cy="53026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b-NO" dirty="0"/>
              <a:t>I</a:t>
            </a:r>
          </a:p>
        </p:txBody>
      </p:sp>
      <p:sp>
        <p:nvSpPr>
          <p:cNvPr id="11" name="Rectangle 10"/>
          <p:cNvSpPr>
            <a:spLocks/>
          </p:cNvSpPr>
          <p:nvPr/>
        </p:nvSpPr>
        <p:spPr>
          <a:xfrm>
            <a:off x="8577944" y="1958725"/>
            <a:ext cx="516366" cy="53026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b-NO" dirty="0"/>
              <a:t>R</a:t>
            </a:r>
          </a:p>
        </p:txBody>
      </p:sp>
      <p:sp>
        <p:nvSpPr>
          <p:cNvPr id="12" name="Rectangle 11"/>
          <p:cNvSpPr>
            <a:spLocks/>
          </p:cNvSpPr>
          <p:nvPr/>
        </p:nvSpPr>
        <p:spPr>
          <a:xfrm>
            <a:off x="7936235" y="1958724"/>
            <a:ext cx="516366" cy="53026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b-NO" dirty="0"/>
              <a:t>I</a:t>
            </a:r>
          </a:p>
        </p:txBody>
      </p:sp>
    </p:spTree>
    <p:extLst>
      <p:ext uri="{BB962C8B-B14F-4D97-AF65-F5344CB8AC3E}">
        <p14:creationId xmlns:p14="http://schemas.microsoft.com/office/powerpoint/2010/main" val="249202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D0320ABF-8D01-49AB-9580-6FD0B95D35F2}"/>
              </a:ext>
            </a:extLst>
          </p:cNvPr>
          <p:cNvSpPr>
            <a:spLocks noGrp="1"/>
          </p:cNvSpPr>
          <p:nvPr>
            <p:ph type="title"/>
          </p:nvPr>
        </p:nvSpPr>
        <p:spPr/>
        <p:txBody>
          <a:bodyPr/>
          <a:lstStyle/>
          <a:p>
            <a:r>
              <a:rPr lang="nb-NO" dirty="0"/>
              <a:t>Open Science at UiT</a:t>
            </a:r>
          </a:p>
        </p:txBody>
      </p:sp>
      <p:sp>
        <p:nvSpPr>
          <p:cNvPr id="4" name="TekstSylinder 3">
            <a:extLst>
              <a:ext uri="{FF2B5EF4-FFF2-40B4-BE49-F238E27FC236}">
                <a16:creationId xmlns:a16="http://schemas.microsoft.com/office/drawing/2014/main" id="{CDB65580-1387-43BB-B6BD-2DCCB4B7471A}"/>
              </a:ext>
            </a:extLst>
          </p:cNvPr>
          <p:cNvSpPr txBox="1"/>
          <p:nvPr/>
        </p:nvSpPr>
        <p:spPr>
          <a:xfrm>
            <a:off x="731668" y="1825671"/>
            <a:ext cx="4674833" cy="4524315"/>
          </a:xfrm>
          <a:prstGeom prst="rect">
            <a:avLst/>
          </a:prstGeom>
          <a:noFill/>
        </p:spPr>
        <p:txBody>
          <a:bodyPr wrap="square" rtlCol="0">
            <a:spAutoFit/>
          </a:bodyPr>
          <a:lstStyle/>
          <a:p>
            <a:r>
              <a:rPr lang="en-US" b="1" dirty="0"/>
              <a:t>Open Access to articles/books:</a:t>
            </a:r>
            <a:br>
              <a:rPr lang="en-US" b="1" dirty="0"/>
            </a:br>
            <a:r>
              <a:rPr lang="en-US" dirty="0" err="1"/>
              <a:t>UiT’s</a:t>
            </a:r>
            <a:r>
              <a:rPr lang="en-US" dirty="0"/>
              <a:t> </a:t>
            </a:r>
            <a:r>
              <a:rPr lang="en-US" u="sng" dirty="0">
                <a:hlinkClick r:id="rId3"/>
              </a:rPr>
              <a:t>Open Access policy</a:t>
            </a:r>
            <a:r>
              <a:rPr lang="en-US" dirty="0"/>
              <a:t> states that researchers </a:t>
            </a:r>
            <a:br>
              <a:rPr lang="en-US" dirty="0"/>
            </a:br>
            <a:r>
              <a:rPr lang="en-US" b="1" dirty="0"/>
              <a:t>shall</a:t>
            </a:r>
            <a:r>
              <a:rPr lang="en-US" dirty="0"/>
              <a:t> publish in channels that offer the freest </a:t>
            </a:r>
            <a:br>
              <a:rPr lang="en-US" dirty="0"/>
            </a:br>
            <a:r>
              <a:rPr lang="en-US" dirty="0"/>
              <a:t>possible access to the publications.</a:t>
            </a:r>
          </a:p>
          <a:p>
            <a:endParaRPr lang="en-US" dirty="0"/>
          </a:p>
          <a:p>
            <a:r>
              <a:rPr lang="en-US" b="1" dirty="0"/>
              <a:t>Open research data:</a:t>
            </a:r>
            <a:br>
              <a:rPr lang="en-US" b="1" dirty="0"/>
            </a:br>
            <a:r>
              <a:rPr lang="en-US" dirty="0"/>
              <a:t>All research data </a:t>
            </a:r>
            <a:r>
              <a:rPr lang="en-US" b="1" dirty="0"/>
              <a:t>shall </a:t>
            </a:r>
            <a:r>
              <a:rPr lang="en-US" dirty="0"/>
              <a:t>be made openly accessible. Exceptions to this rule will be when other considerations demand limitations to the access (security, personal privacy, commercial or legal nature).</a:t>
            </a:r>
            <a:br>
              <a:rPr lang="en-US" dirty="0"/>
            </a:br>
            <a:r>
              <a:rPr lang="en-US" dirty="0">
                <a:hlinkClick r:id="rId4"/>
              </a:rPr>
              <a:t>The policy is here</a:t>
            </a:r>
            <a:r>
              <a:rPr lang="en-US" dirty="0"/>
              <a:t>.</a:t>
            </a:r>
          </a:p>
          <a:p>
            <a:endParaRPr lang="en-US" dirty="0"/>
          </a:p>
          <a:p>
            <a:r>
              <a:rPr lang="en-US" b="1" dirty="0"/>
              <a:t>Open education/teaching/innovations:</a:t>
            </a:r>
            <a:br>
              <a:rPr lang="en-US" b="1" dirty="0"/>
            </a:br>
            <a:r>
              <a:rPr lang="en-US" dirty="0"/>
              <a:t>A new policy on digital learning resources (Jan. 2021 – not official yet)…..</a:t>
            </a:r>
            <a:endParaRPr lang="nb-NO" dirty="0"/>
          </a:p>
        </p:txBody>
      </p:sp>
      <p:pic>
        <p:nvPicPr>
          <p:cNvPr id="1026" name="Picture 2">
            <a:extLst>
              <a:ext uri="{FF2B5EF4-FFF2-40B4-BE49-F238E27FC236}">
                <a16:creationId xmlns:a16="http://schemas.microsoft.com/office/drawing/2014/main" id="{3CB0113D-8402-4A0A-95A7-D67B5D4D56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0532" y="2161892"/>
            <a:ext cx="5931468" cy="3866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14598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endParaRPr lang="nn-NO"/>
          </a:p>
        </p:txBody>
      </p:sp>
      <p:sp>
        <p:nvSpPr>
          <p:cNvPr id="3" name="Plasshaldar for innhald 2"/>
          <p:cNvSpPr>
            <a:spLocks noGrp="1"/>
          </p:cNvSpPr>
          <p:nvPr>
            <p:ph idx="1"/>
          </p:nvPr>
        </p:nvSpPr>
        <p:spPr/>
        <p:txBody>
          <a:bodyPr/>
          <a:lstStyle/>
          <a:p>
            <a:endParaRPr lang="nn-NO"/>
          </a:p>
        </p:txBody>
      </p:sp>
      <p:pic>
        <p:nvPicPr>
          <p:cNvPr id="4" name="Bilete 3"/>
          <p:cNvPicPr>
            <a:picLocks noChangeAspect="1"/>
          </p:cNvPicPr>
          <p:nvPr/>
        </p:nvPicPr>
        <p:blipFill>
          <a:blip r:embed="rId3"/>
          <a:stretch>
            <a:fillRect/>
          </a:stretch>
        </p:blipFill>
        <p:spPr>
          <a:xfrm>
            <a:off x="0" y="216403"/>
            <a:ext cx="12192000" cy="6154318"/>
          </a:xfrm>
          <a:prstGeom prst="rect">
            <a:avLst/>
          </a:prstGeom>
        </p:spPr>
      </p:pic>
      <p:sp>
        <p:nvSpPr>
          <p:cNvPr id="5" name="TekstSylinder 4"/>
          <p:cNvSpPr txBox="1"/>
          <p:nvPr/>
        </p:nvSpPr>
        <p:spPr>
          <a:xfrm>
            <a:off x="4805916" y="1801185"/>
            <a:ext cx="4178596" cy="830997"/>
          </a:xfrm>
          <a:prstGeom prst="rect">
            <a:avLst/>
          </a:prstGeom>
          <a:noFill/>
          <a:ln w="57150">
            <a:solidFill>
              <a:srgbClr val="FF0000"/>
            </a:solidFill>
          </a:ln>
        </p:spPr>
        <p:txBody>
          <a:bodyPr wrap="square" rtlCol="0">
            <a:spAutoFit/>
          </a:bodyPr>
          <a:lstStyle/>
          <a:p>
            <a:r>
              <a:rPr lang="nn-NO" sz="4800" dirty="0" err="1"/>
              <a:t>opendata.uit.no</a:t>
            </a:r>
            <a:endParaRPr lang="nn-NO" sz="4800" dirty="0"/>
          </a:p>
        </p:txBody>
      </p:sp>
    </p:spTree>
    <p:extLst>
      <p:ext uri="{BB962C8B-B14F-4D97-AF65-F5344CB8AC3E}">
        <p14:creationId xmlns:p14="http://schemas.microsoft.com/office/powerpoint/2010/main" val="25458775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err="1"/>
              <a:t>Archiving</a:t>
            </a:r>
            <a:r>
              <a:rPr lang="nb-NO" sz="3000" dirty="0"/>
              <a:t> </a:t>
            </a:r>
            <a:r>
              <a:rPr lang="nb-NO" sz="3000" dirty="0" err="1"/>
              <a:t>phase</a:t>
            </a:r>
            <a:r>
              <a:rPr lang="nb-NO" sz="3000" dirty="0"/>
              <a:t>: </a:t>
            </a:r>
            <a:r>
              <a:rPr lang="nb-NO" sz="3000" dirty="0" err="1"/>
              <a:t>Archiving</a:t>
            </a:r>
            <a:r>
              <a:rPr lang="nb-NO" sz="3000" dirty="0"/>
              <a:t> and </a:t>
            </a:r>
            <a:r>
              <a:rPr lang="nb-NO" sz="3000" dirty="0" err="1"/>
              <a:t>sharing</a:t>
            </a:r>
            <a:r>
              <a:rPr lang="nb-NO" sz="3000" dirty="0"/>
              <a:t> (1)</a:t>
            </a:r>
          </a:p>
        </p:txBody>
      </p:sp>
      <p:sp>
        <p:nvSpPr>
          <p:cNvPr id="3" name="Content Placeholder 2"/>
          <p:cNvSpPr>
            <a:spLocks noGrp="1"/>
          </p:cNvSpPr>
          <p:nvPr>
            <p:ph sz="half" idx="1"/>
          </p:nvPr>
        </p:nvSpPr>
        <p:spPr>
          <a:xfrm>
            <a:off x="838200" y="1825625"/>
            <a:ext cx="8834804" cy="4351338"/>
          </a:xfrm>
        </p:spPr>
        <p:txBody>
          <a:bodyPr/>
          <a:lstStyle/>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Which</a:t>
            </a:r>
            <a:r>
              <a:rPr lang="nb-NO" sz="2000" dirty="0">
                <a:solidFill>
                  <a:prstClr val="black"/>
                </a:solidFill>
                <a:cs typeface="Arial" pitchFamily="34" charset="0"/>
              </a:rPr>
              <a:t> data </a:t>
            </a:r>
            <a:r>
              <a:rPr lang="nb-NO" sz="2000" dirty="0" err="1">
                <a:solidFill>
                  <a:prstClr val="black"/>
                </a:solidFill>
                <a:cs typeface="Arial" pitchFamily="34" charset="0"/>
              </a:rPr>
              <a:t>will</a:t>
            </a:r>
            <a:r>
              <a:rPr lang="nb-NO" sz="2000" dirty="0">
                <a:solidFill>
                  <a:prstClr val="black"/>
                </a:solidFill>
                <a:cs typeface="Arial" pitchFamily="34" charset="0"/>
              </a:rPr>
              <a:t> be (</a:t>
            </a:r>
            <a:r>
              <a:rPr lang="nb-NO" sz="2000" dirty="0" err="1">
                <a:solidFill>
                  <a:prstClr val="black"/>
                </a:solidFill>
                <a:cs typeface="Arial" pitchFamily="34" charset="0"/>
              </a:rPr>
              <a:t>long</a:t>
            </a:r>
            <a:r>
              <a:rPr lang="nb-NO" sz="2000" dirty="0">
                <a:solidFill>
                  <a:prstClr val="black"/>
                </a:solidFill>
                <a:cs typeface="Arial" pitchFamily="34" charset="0"/>
              </a:rPr>
              <a:t> term) </a:t>
            </a:r>
            <a:r>
              <a:rPr lang="nb-NO" sz="2000" dirty="0" err="1">
                <a:solidFill>
                  <a:prstClr val="black"/>
                </a:solidFill>
                <a:cs typeface="Arial" pitchFamily="34" charset="0"/>
              </a:rPr>
              <a:t>preserved</a:t>
            </a:r>
            <a:r>
              <a:rPr lang="nb-NO" sz="2000" dirty="0">
                <a:solidFill>
                  <a:prstClr val="black"/>
                </a:solidFill>
                <a:cs typeface="Arial" pitchFamily="34" charset="0"/>
              </a:rPr>
              <a:t> and </a:t>
            </a:r>
            <a:r>
              <a:rPr lang="nb-NO" sz="2000" dirty="0" err="1">
                <a:solidFill>
                  <a:prstClr val="black"/>
                </a:solidFill>
                <a:cs typeface="Arial" pitchFamily="34" charset="0"/>
              </a:rPr>
              <a:t>which</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be </a:t>
            </a:r>
            <a:r>
              <a:rPr lang="nb-NO" sz="2000" dirty="0" err="1">
                <a:solidFill>
                  <a:prstClr val="black"/>
                </a:solidFill>
                <a:cs typeface="Arial" pitchFamily="34" charset="0"/>
              </a:rPr>
              <a:t>destroyed</a:t>
            </a:r>
            <a:r>
              <a:rPr lang="nb-NO" sz="2000" dirty="0">
                <a:solidFill>
                  <a:prstClr val="black"/>
                </a:solidFill>
                <a:cs typeface="Arial" pitchFamily="34" charset="0"/>
              </a:rPr>
              <a:t>?</a:t>
            </a:r>
          </a:p>
          <a:p>
            <a:pPr marL="342900" lvl="0" indent="-342900" defTabSz="457200">
              <a:lnSpc>
                <a:spcPct val="150000"/>
              </a:lnSpc>
              <a:spcBef>
                <a:spcPct val="20000"/>
              </a:spcBef>
              <a:buFont typeface="Arial"/>
              <a:buChar char="•"/>
            </a:pPr>
            <a:r>
              <a:rPr lang="nb-NO" sz="2000" dirty="0">
                <a:solidFill>
                  <a:prstClr val="black"/>
                </a:solidFill>
                <a:cs typeface="Arial" pitchFamily="34" charset="0"/>
              </a:rPr>
              <a:t>Will </a:t>
            </a:r>
            <a:r>
              <a:rPr lang="nb-NO" sz="2000" dirty="0" err="1">
                <a:solidFill>
                  <a:prstClr val="black"/>
                </a:solidFill>
                <a:cs typeface="Arial" pitchFamily="34" charset="0"/>
              </a:rPr>
              <a:t>the</a:t>
            </a:r>
            <a:r>
              <a:rPr lang="nb-NO" sz="2000" dirty="0">
                <a:solidFill>
                  <a:prstClr val="black"/>
                </a:solidFill>
                <a:cs typeface="Arial" pitchFamily="34" charset="0"/>
              </a:rPr>
              <a:t> data or a </a:t>
            </a:r>
            <a:r>
              <a:rPr lang="nb-NO" sz="2000" dirty="0" err="1">
                <a:solidFill>
                  <a:prstClr val="black"/>
                </a:solidFill>
                <a:cs typeface="Arial" pitchFamily="34" charset="0"/>
              </a:rPr>
              <a:t>selection</a:t>
            </a:r>
            <a:r>
              <a:rPr lang="nb-NO" sz="2000" dirty="0">
                <a:solidFill>
                  <a:prstClr val="black"/>
                </a:solidFill>
                <a:cs typeface="Arial" pitchFamily="34" charset="0"/>
              </a:rPr>
              <a:t> </a:t>
            </a:r>
            <a:r>
              <a:rPr lang="nb-NO" sz="2000" dirty="0" err="1">
                <a:solidFill>
                  <a:prstClr val="black"/>
                </a:solidFill>
                <a:cs typeface="Arial" pitchFamily="34" charset="0"/>
              </a:rPr>
              <a:t>of</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data be </a:t>
            </a:r>
            <a:r>
              <a:rPr lang="nb-NO" sz="2000" dirty="0" err="1">
                <a:solidFill>
                  <a:prstClr val="black"/>
                </a:solidFill>
                <a:cs typeface="Arial" pitchFamily="34" charset="0"/>
              </a:rPr>
              <a:t>openly</a:t>
            </a:r>
            <a:r>
              <a:rPr lang="nb-NO" sz="2000" dirty="0">
                <a:solidFill>
                  <a:prstClr val="black"/>
                </a:solidFill>
                <a:cs typeface="Arial" pitchFamily="34" charset="0"/>
              </a:rPr>
              <a:t> </a:t>
            </a:r>
            <a:r>
              <a:rPr lang="nb-NO" sz="2000" dirty="0" err="1">
                <a:solidFill>
                  <a:prstClr val="black"/>
                </a:solidFill>
                <a:cs typeface="Arial" pitchFamily="34" charset="0"/>
              </a:rPr>
              <a:t>shared</a:t>
            </a:r>
            <a:r>
              <a:rPr lang="nb-NO" sz="2000"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a:t>
            </a:r>
            <a:r>
              <a:rPr lang="en-GB" sz="1600" i="1" dirty="0"/>
              <a:t>Research data shall be </a:t>
            </a:r>
            <a:r>
              <a:rPr lang="en-GB" sz="1600" b="1" i="1" dirty="0"/>
              <a:t>made openly available </a:t>
            </a:r>
            <a:r>
              <a:rPr lang="en-GB" sz="1600" i="1" dirty="0"/>
              <a:t>for further use provided that there are no legal, ethical, security or commercial reasons for not doing so</a:t>
            </a:r>
            <a:endParaRPr lang="nb-NO" sz="1600" dirty="0">
              <a:solidFill>
                <a:prstClr val="black"/>
              </a:solidFill>
              <a:cs typeface="Arial" pitchFamily="34" charset="0"/>
            </a:endParaRP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If </a:t>
            </a:r>
            <a:r>
              <a:rPr lang="nb-NO" sz="1600" dirty="0" err="1">
                <a:solidFill>
                  <a:prstClr val="black"/>
                </a:solidFill>
                <a:cs typeface="Arial" pitchFamily="34" charset="0"/>
              </a:rPr>
              <a:t>yes</a:t>
            </a:r>
            <a:r>
              <a:rPr lang="nb-NO" sz="1600" dirty="0">
                <a:solidFill>
                  <a:prstClr val="black"/>
                </a:solidFill>
                <a:cs typeface="Arial" pitchFamily="34" charset="0"/>
              </a:rPr>
              <a:t>:  </a:t>
            </a:r>
            <a:r>
              <a:rPr lang="nb-NO" sz="1600" dirty="0" err="1">
                <a:solidFill>
                  <a:prstClr val="black"/>
                </a:solidFill>
                <a:cs typeface="Arial" pitchFamily="34" charset="0"/>
              </a:rPr>
              <a:t>which</a:t>
            </a:r>
            <a:r>
              <a:rPr lang="nb-NO" sz="1600" dirty="0">
                <a:solidFill>
                  <a:prstClr val="black"/>
                </a:solidFill>
                <a:cs typeface="Arial" pitchFamily="34" charset="0"/>
              </a:rPr>
              <a:t> data?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rPr>
              <a:t>If </a:t>
            </a:r>
            <a:r>
              <a:rPr lang="nb-NO" sz="1600" dirty="0" err="1">
                <a:solidFill>
                  <a:prstClr val="black"/>
                </a:solidFill>
                <a:cs typeface="Arial" pitchFamily="34" charset="0"/>
              </a:rPr>
              <a:t>no</a:t>
            </a:r>
            <a:r>
              <a:rPr lang="nb-NO" sz="1600" dirty="0">
                <a:solidFill>
                  <a:prstClr val="black"/>
                </a:solidFill>
                <a:cs typeface="Arial" pitchFamily="34" charset="0"/>
              </a:rPr>
              <a:t>:  </a:t>
            </a:r>
            <a:r>
              <a:rPr lang="nb-NO" sz="1600" dirty="0" err="1">
                <a:solidFill>
                  <a:prstClr val="black"/>
                </a:solidFill>
                <a:cs typeface="Arial" pitchFamily="34" charset="0"/>
              </a:rPr>
              <a:t>what</a:t>
            </a:r>
            <a:r>
              <a:rPr lang="nb-NO" sz="1600" dirty="0">
                <a:solidFill>
                  <a:prstClr val="black"/>
                </a:solidFill>
                <a:cs typeface="Arial" pitchFamily="34" charset="0"/>
              </a:rPr>
              <a:t> is </a:t>
            </a:r>
            <a:r>
              <a:rPr lang="nb-NO" sz="1600" dirty="0" err="1">
                <a:solidFill>
                  <a:prstClr val="black"/>
                </a:solidFill>
                <a:cs typeface="Arial" pitchFamily="34" charset="0"/>
              </a:rPr>
              <a:t>the</a:t>
            </a:r>
            <a:r>
              <a:rPr lang="nb-NO" sz="1600" dirty="0">
                <a:solidFill>
                  <a:prstClr val="black"/>
                </a:solidFill>
                <a:cs typeface="Arial" pitchFamily="34" charset="0"/>
              </a:rPr>
              <a:t> </a:t>
            </a:r>
            <a:r>
              <a:rPr lang="nb-NO" sz="1600" dirty="0" err="1">
                <a:solidFill>
                  <a:prstClr val="black"/>
                </a:solidFill>
                <a:cs typeface="Arial" pitchFamily="34" charset="0"/>
              </a:rPr>
              <a:t>reason</a:t>
            </a:r>
            <a:r>
              <a:rPr lang="nb-NO" sz="1600" dirty="0">
                <a:solidFill>
                  <a:prstClr val="black"/>
                </a:solidFill>
                <a:cs typeface="Arial" pitchFamily="34" charset="0"/>
              </a:rPr>
              <a:t>?</a:t>
            </a:r>
          </a:p>
          <a:p>
            <a:pPr marL="342900" lvl="0" indent="-342900" defTabSz="457200">
              <a:lnSpc>
                <a:spcPct val="150000"/>
              </a:lnSpc>
              <a:spcBef>
                <a:spcPct val="20000"/>
              </a:spcBef>
              <a:buFont typeface="Arial"/>
              <a:buChar char="•"/>
            </a:pPr>
            <a:r>
              <a:rPr lang="nb-NO" sz="2000" dirty="0">
                <a:solidFill>
                  <a:prstClr val="black"/>
                </a:solidFill>
                <a:cs typeface="Arial" pitchFamily="34" charset="0"/>
              </a:rPr>
              <a:t>Do </a:t>
            </a:r>
            <a:r>
              <a:rPr lang="nb-NO" sz="2000" dirty="0" err="1">
                <a:solidFill>
                  <a:prstClr val="black"/>
                </a:solidFill>
                <a:cs typeface="Arial" pitchFamily="34" charset="0"/>
              </a:rPr>
              <a:t>the</a:t>
            </a:r>
            <a:r>
              <a:rPr lang="nb-NO" sz="2000" dirty="0">
                <a:solidFill>
                  <a:prstClr val="black"/>
                </a:solidFill>
                <a:cs typeface="Arial" pitchFamily="34" charset="0"/>
              </a:rPr>
              <a:t> data </a:t>
            </a:r>
            <a:r>
              <a:rPr lang="nb-NO" sz="2000" dirty="0" err="1">
                <a:solidFill>
                  <a:prstClr val="black"/>
                </a:solidFill>
                <a:cs typeface="Arial" pitchFamily="34" charset="0"/>
              </a:rPr>
              <a:t>need</a:t>
            </a:r>
            <a:r>
              <a:rPr lang="nb-NO" sz="2000" dirty="0">
                <a:solidFill>
                  <a:prstClr val="black"/>
                </a:solidFill>
                <a:cs typeface="Arial" pitchFamily="34" charset="0"/>
              </a:rPr>
              <a:t> </a:t>
            </a:r>
            <a:r>
              <a:rPr lang="nb-NO" sz="2000" dirty="0" err="1">
                <a:solidFill>
                  <a:prstClr val="black"/>
                </a:solidFill>
                <a:cs typeface="Arial" pitchFamily="34" charset="0"/>
              </a:rPr>
              <a:t>processing</a:t>
            </a:r>
            <a:r>
              <a:rPr lang="nb-NO" sz="2000" dirty="0">
                <a:solidFill>
                  <a:prstClr val="black"/>
                </a:solidFill>
                <a:cs typeface="Arial" pitchFamily="34" charset="0"/>
              </a:rPr>
              <a:t> </a:t>
            </a:r>
            <a:r>
              <a:rPr lang="nb-NO" sz="2000" dirty="0" err="1">
                <a:solidFill>
                  <a:prstClr val="black"/>
                </a:solidFill>
                <a:cs typeface="Arial" pitchFamily="34" charset="0"/>
              </a:rPr>
              <a:t>before</a:t>
            </a:r>
            <a:r>
              <a:rPr lang="nb-NO" sz="2000" dirty="0">
                <a:solidFill>
                  <a:prstClr val="black"/>
                </a:solidFill>
                <a:cs typeface="Arial" pitchFamily="34" charset="0"/>
              </a:rPr>
              <a:t> </a:t>
            </a:r>
            <a:r>
              <a:rPr lang="nb-NO" sz="2000" dirty="0" err="1">
                <a:solidFill>
                  <a:prstClr val="black"/>
                </a:solidFill>
                <a:cs typeface="Arial" pitchFamily="34" charset="0"/>
              </a:rPr>
              <a:t>they</a:t>
            </a:r>
            <a:r>
              <a:rPr lang="nb-NO" sz="2000" dirty="0">
                <a:solidFill>
                  <a:prstClr val="black"/>
                </a:solidFill>
                <a:cs typeface="Arial" pitchFamily="34" charset="0"/>
              </a:rPr>
              <a:t> </a:t>
            </a:r>
            <a:r>
              <a:rPr lang="nb-NO" sz="2000" dirty="0" err="1">
                <a:solidFill>
                  <a:prstClr val="black"/>
                </a:solidFill>
                <a:cs typeface="Arial" pitchFamily="34" charset="0"/>
              </a:rPr>
              <a:t>can</a:t>
            </a:r>
            <a:r>
              <a:rPr lang="nb-NO" sz="2000" dirty="0">
                <a:solidFill>
                  <a:prstClr val="black"/>
                </a:solidFill>
                <a:cs typeface="Arial" pitchFamily="34" charset="0"/>
              </a:rPr>
              <a:t> be </a:t>
            </a:r>
            <a:r>
              <a:rPr lang="nb-NO" sz="2000" dirty="0" err="1">
                <a:solidFill>
                  <a:prstClr val="black"/>
                </a:solidFill>
                <a:cs typeface="Arial" pitchFamily="34" charset="0"/>
              </a:rPr>
              <a:t>shared</a:t>
            </a:r>
            <a:r>
              <a:rPr lang="nb-NO" sz="2000"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err="1">
                <a:solidFill>
                  <a:prstClr val="black"/>
                </a:solidFill>
                <a:cs typeface="Arial" pitchFamily="34" charset="0"/>
              </a:rPr>
              <a:t>Anonymization</a:t>
            </a:r>
            <a:r>
              <a:rPr lang="nb-NO" sz="1600" dirty="0">
                <a:solidFill>
                  <a:prstClr val="black"/>
                </a:solidFill>
                <a:cs typeface="Arial" pitchFamily="34" charset="0"/>
              </a:rPr>
              <a:t>, </a:t>
            </a:r>
            <a:r>
              <a:rPr lang="nb-NO" sz="1600" dirty="0" err="1">
                <a:solidFill>
                  <a:prstClr val="black"/>
                </a:solidFill>
                <a:cs typeface="Arial" pitchFamily="34" charset="0"/>
              </a:rPr>
              <a:t>convertion</a:t>
            </a:r>
            <a:r>
              <a:rPr lang="nb-NO" sz="1600" dirty="0">
                <a:solidFill>
                  <a:prstClr val="black"/>
                </a:solidFill>
                <a:cs typeface="Arial" pitchFamily="34" charset="0"/>
              </a:rPr>
              <a:t> to persistent file formats.</a:t>
            </a:r>
          </a:p>
          <a:p>
            <a:pPr marL="800100" lvl="1" indent="-342900" defTabSz="457200">
              <a:lnSpc>
                <a:spcPct val="150000"/>
              </a:lnSpc>
              <a:spcBef>
                <a:spcPct val="20000"/>
              </a:spcBef>
              <a:buFont typeface="Arial"/>
              <a:buChar char="•"/>
            </a:pPr>
            <a:endParaRPr lang="nb-NO" sz="1600" dirty="0">
              <a:solidFill>
                <a:prstClr val="black"/>
              </a:solidFill>
              <a:cs typeface="Arial" pitchFamily="34" charset="0"/>
            </a:endParaRPr>
          </a:p>
          <a:p>
            <a:pPr defTabSz="457200">
              <a:lnSpc>
                <a:spcPct val="150000"/>
              </a:lnSpc>
              <a:spcBef>
                <a:spcPct val="20000"/>
              </a:spcBef>
            </a:pPr>
            <a:r>
              <a:rPr lang="en-US" sz="2000" dirty="0">
                <a:solidFill>
                  <a:prstClr val="black"/>
                </a:solidFill>
                <a:cs typeface="Arial" pitchFamily="34" charset="0"/>
              </a:rPr>
              <a:t>Own webinar on «</a:t>
            </a:r>
            <a:r>
              <a:rPr lang="en-US" sz="2000" dirty="0">
                <a:solidFill>
                  <a:prstClr val="black"/>
                </a:solidFill>
                <a:cs typeface="Arial" pitchFamily="34" charset="0"/>
                <a:hlinkClick r:id="rId4"/>
              </a:rPr>
              <a:t>How to share research data</a:t>
            </a:r>
            <a:r>
              <a:rPr lang="en-US" sz="2000" dirty="0">
                <a:solidFill>
                  <a:prstClr val="black"/>
                </a:solidFill>
                <a:cs typeface="Arial" pitchFamily="34" charset="0"/>
              </a:rPr>
              <a:t>»</a:t>
            </a:r>
          </a:p>
          <a:p>
            <a:pPr lvl="0" defTabSz="457200">
              <a:lnSpc>
                <a:spcPct val="150000"/>
              </a:lnSpc>
              <a:spcBef>
                <a:spcPct val="20000"/>
              </a:spcBef>
            </a:pPr>
            <a:endParaRPr lang="nb-NO" sz="2000" dirty="0">
              <a:solidFill>
                <a:prstClr val="black"/>
              </a:solidFill>
              <a:cs typeface="Arial" pitchFamily="34" charset="0"/>
            </a:endParaRP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p:txBody>
      </p:sp>
      <p:pic>
        <p:nvPicPr>
          <p:cNvPr id="7" name="Plasshaldar for innhald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rot="2142556">
            <a:off x="9706494" y="1163311"/>
            <a:ext cx="1490423"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Tree>
    <p:extLst>
      <p:ext uri="{BB962C8B-B14F-4D97-AF65-F5344CB8AC3E}">
        <p14:creationId xmlns:p14="http://schemas.microsoft.com/office/powerpoint/2010/main" val="223731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err="1"/>
              <a:t>Archiving</a:t>
            </a:r>
            <a:r>
              <a:rPr lang="nb-NO" sz="3000" dirty="0"/>
              <a:t> </a:t>
            </a:r>
            <a:r>
              <a:rPr lang="nb-NO" sz="3000" dirty="0" err="1"/>
              <a:t>phase</a:t>
            </a:r>
            <a:r>
              <a:rPr lang="nb-NO" sz="3000" dirty="0"/>
              <a:t>: </a:t>
            </a:r>
            <a:r>
              <a:rPr lang="nb-NO" sz="3000" dirty="0" err="1"/>
              <a:t>Archiving</a:t>
            </a:r>
            <a:r>
              <a:rPr lang="nb-NO" sz="3000" dirty="0"/>
              <a:t> and </a:t>
            </a:r>
            <a:r>
              <a:rPr lang="nb-NO" sz="3000" dirty="0" err="1"/>
              <a:t>sharing</a:t>
            </a:r>
            <a:r>
              <a:rPr lang="nb-NO" sz="3000" dirty="0"/>
              <a:t> (2)</a:t>
            </a:r>
          </a:p>
        </p:txBody>
      </p:sp>
      <p:sp>
        <p:nvSpPr>
          <p:cNvPr id="3" name="Content Placeholder 2"/>
          <p:cNvSpPr>
            <a:spLocks noGrp="1"/>
          </p:cNvSpPr>
          <p:nvPr>
            <p:ph sz="half" idx="1"/>
          </p:nvPr>
        </p:nvSpPr>
        <p:spPr>
          <a:xfrm>
            <a:off x="838200" y="1825625"/>
            <a:ext cx="7614920" cy="4351338"/>
          </a:xfrm>
        </p:spPr>
        <p:txBody>
          <a:bodyPr/>
          <a:lstStyle/>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Where</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data be </a:t>
            </a:r>
            <a:r>
              <a:rPr lang="nb-NO" sz="2000" dirty="0" err="1">
                <a:solidFill>
                  <a:prstClr val="black"/>
                </a:solidFill>
                <a:cs typeface="Arial" pitchFamily="34" charset="0"/>
              </a:rPr>
              <a:t>archived</a:t>
            </a:r>
            <a:r>
              <a:rPr lang="nb-NO" sz="2000" dirty="0">
                <a:solidFill>
                  <a:prstClr val="black"/>
                </a:solidFill>
                <a:cs typeface="Arial" pitchFamily="34" charset="0"/>
              </a:rPr>
              <a:t>?</a:t>
            </a:r>
          </a:p>
          <a:p>
            <a:pPr marL="800100" lvl="1" indent="-342900" defTabSz="457200">
              <a:lnSpc>
                <a:spcPct val="150000"/>
              </a:lnSpc>
              <a:spcBef>
                <a:spcPct val="20000"/>
              </a:spcBef>
              <a:buFont typeface="Arial"/>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a:t>
            </a:r>
            <a:r>
              <a:rPr lang="en-US" sz="1600" dirty="0">
                <a:solidFill>
                  <a:prstClr val="black"/>
                </a:solidFill>
                <a:cs typeface="Arial" pitchFamily="34" charset="0"/>
              </a:rPr>
              <a:t>A reliable open archive, ensuring that UiT will have continuous access to use the data </a:t>
            </a:r>
          </a:p>
          <a:p>
            <a:pPr marL="800100" lvl="1" indent="-342900" defTabSz="457200">
              <a:lnSpc>
                <a:spcPct val="150000"/>
              </a:lnSpc>
              <a:spcBef>
                <a:spcPct val="20000"/>
              </a:spcBef>
              <a:buFont typeface="Arial"/>
              <a:buChar char="•"/>
            </a:pPr>
            <a:r>
              <a:rPr lang="en-US" sz="1600" dirty="0">
                <a:solidFill>
                  <a:prstClr val="black"/>
                </a:solidFill>
                <a:cs typeface="Arial" pitchFamily="34" charset="0"/>
                <a:hlinkClick r:id="rId4"/>
              </a:rPr>
              <a:t>UiT Open Research Data</a:t>
            </a:r>
            <a:r>
              <a:rPr lang="en-US" sz="1600" dirty="0">
                <a:solidFill>
                  <a:prstClr val="black"/>
                </a:solidFill>
                <a:cs typeface="Arial" pitchFamily="34" charset="0"/>
              </a:rPr>
              <a:t> or find a repository at </a:t>
            </a:r>
            <a:r>
              <a:rPr lang="en-US" sz="1600" dirty="0">
                <a:solidFill>
                  <a:prstClr val="black"/>
                </a:solidFill>
                <a:cs typeface="Arial" pitchFamily="34" charset="0"/>
                <a:hlinkClick r:id="rId5"/>
              </a:rPr>
              <a:t>re3data.org</a:t>
            </a:r>
            <a:endParaRPr lang="en-US" sz="1600" dirty="0">
              <a:solidFill>
                <a:prstClr val="black"/>
              </a:solidFill>
              <a:cs typeface="Arial" pitchFamily="34" charset="0"/>
            </a:endParaRPr>
          </a:p>
          <a:p>
            <a:pPr marL="342900" lvl="0" indent="-342900" defTabSz="457200">
              <a:lnSpc>
                <a:spcPct val="150000"/>
              </a:lnSpc>
              <a:spcBef>
                <a:spcPct val="20000"/>
              </a:spcBef>
              <a:buFont typeface="Arial"/>
              <a:buChar char="•"/>
            </a:pPr>
            <a:r>
              <a:rPr lang="nb-NO" sz="2000" dirty="0" err="1">
                <a:solidFill>
                  <a:prstClr val="black"/>
                </a:solidFill>
                <a:cs typeface="Arial" pitchFamily="34" charset="0"/>
              </a:rPr>
              <a:t>When</a:t>
            </a:r>
            <a:r>
              <a:rPr lang="nb-NO" sz="2000" dirty="0">
                <a:solidFill>
                  <a:prstClr val="black"/>
                </a:solidFill>
                <a:cs typeface="Arial" pitchFamily="34" charset="0"/>
              </a:rPr>
              <a:t> </a:t>
            </a:r>
            <a:r>
              <a:rPr lang="nb-NO" sz="2000" dirty="0" err="1">
                <a:solidFill>
                  <a:prstClr val="black"/>
                </a:solidFill>
                <a:cs typeface="Arial" pitchFamily="34" charset="0"/>
              </a:rPr>
              <a:t>will</a:t>
            </a:r>
            <a:r>
              <a:rPr lang="nb-NO" sz="2000" dirty="0">
                <a:solidFill>
                  <a:prstClr val="black"/>
                </a:solidFill>
                <a:cs typeface="Arial" pitchFamily="34" charset="0"/>
              </a:rPr>
              <a:t> </a:t>
            </a:r>
            <a:r>
              <a:rPr lang="nb-NO" sz="2000" dirty="0" err="1">
                <a:solidFill>
                  <a:prstClr val="black"/>
                </a:solidFill>
                <a:cs typeface="Arial" pitchFamily="34" charset="0"/>
              </a:rPr>
              <a:t>the</a:t>
            </a:r>
            <a:r>
              <a:rPr lang="nb-NO" sz="2000" dirty="0">
                <a:solidFill>
                  <a:prstClr val="black"/>
                </a:solidFill>
                <a:cs typeface="Arial" pitchFamily="34" charset="0"/>
              </a:rPr>
              <a:t> data be </a:t>
            </a:r>
            <a:r>
              <a:rPr lang="nb-NO" sz="2000" dirty="0" err="1">
                <a:solidFill>
                  <a:prstClr val="black"/>
                </a:solidFill>
                <a:cs typeface="Arial" pitchFamily="34" charset="0"/>
              </a:rPr>
              <a:t>made</a:t>
            </a:r>
            <a:r>
              <a:rPr lang="nb-NO" sz="2000" dirty="0">
                <a:solidFill>
                  <a:prstClr val="black"/>
                </a:solidFill>
                <a:cs typeface="Arial" pitchFamily="34" charset="0"/>
              </a:rPr>
              <a:t> </a:t>
            </a:r>
            <a:r>
              <a:rPr lang="nb-NO" sz="2000" dirty="0" err="1">
                <a:solidFill>
                  <a:prstClr val="black"/>
                </a:solidFill>
                <a:cs typeface="Arial" pitchFamily="34" charset="0"/>
              </a:rPr>
              <a:t>openly</a:t>
            </a:r>
            <a:r>
              <a:rPr lang="nb-NO" sz="2000" dirty="0">
                <a:solidFill>
                  <a:prstClr val="black"/>
                </a:solidFill>
                <a:cs typeface="Arial" pitchFamily="34" charset="0"/>
              </a:rPr>
              <a:t> </a:t>
            </a:r>
            <a:r>
              <a:rPr lang="nb-NO" sz="2000" dirty="0" err="1">
                <a:solidFill>
                  <a:prstClr val="black"/>
                </a:solidFill>
                <a:cs typeface="Arial" pitchFamily="34" charset="0"/>
              </a:rPr>
              <a:t>available</a:t>
            </a:r>
            <a:r>
              <a:rPr lang="nb-NO" sz="2000" dirty="0">
                <a:solidFill>
                  <a:prstClr val="black"/>
                </a:solidFill>
                <a:cs typeface="Arial" pitchFamily="34" charset="0"/>
              </a:rPr>
              <a:t>? </a:t>
            </a:r>
          </a:p>
          <a:p>
            <a:pPr marL="800100" lvl="1" indent="-342900" defTabSz="457200">
              <a:lnSpc>
                <a:spcPct val="150000"/>
              </a:lnSpc>
              <a:spcBef>
                <a:spcPct val="20000"/>
              </a:spcBef>
              <a:buFont typeface="Arial"/>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As </a:t>
            </a:r>
            <a:r>
              <a:rPr lang="nb-NO" sz="1600" dirty="0" err="1">
                <a:solidFill>
                  <a:prstClr val="black"/>
                </a:solidFill>
                <a:cs typeface="Arial" pitchFamily="34" charset="0"/>
              </a:rPr>
              <a:t>early</a:t>
            </a:r>
            <a:r>
              <a:rPr lang="nb-NO" sz="1600" dirty="0">
                <a:solidFill>
                  <a:prstClr val="black"/>
                </a:solidFill>
                <a:cs typeface="Arial" pitchFamily="34" charset="0"/>
              </a:rPr>
              <a:t> as </a:t>
            </a:r>
            <a:r>
              <a:rPr lang="nb-NO" sz="1600" dirty="0" err="1">
                <a:solidFill>
                  <a:prstClr val="black"/>
                </a:solidFill>
                <a:cs typeface="Arial" pitchFamily="34" charset="0"/>
              </a:rPr>
              <a:t>possible</a:t>
            </a:r>
            <a:endParaRPr lang="nb-NO" sz="1600" dirty="0">
              <a:solidFill>
                <a:prstClr val="black"/>
              </a:solidFill>
              <a:cs typeface="Arial" pitchFamily="34" charset="0"/>
            </a:endParaRPr>
          </a:p>
          <a:p>
            <a:pPr marL="342900" indent="-342900">
              <a:buFont typeface="Arial" panose="020B0604020202020204" pitchFamily="34" charset="0"/>
              <a:buChar char="•"/>
            </a:pPr>
            <a:r>
              <a:rPr lang="en-GB" sz="2000" dirty="0"/>
              <a:t>How will the data be licensed</a:t>
            </a:r>
            <a:r>
              <a:rPr lang="en-GB" sz="2000" b="1" dirty="0"/>
              <a:t> </a:t>
            </a:r>
            <a:r>
              <a:rPr lang="en-GB" sz="2000" dirty="0"/>
              <a:t>for reuse?</a:t>
            </a:r>
          </a:p>
          <a:p>
            <a:pPr marL="800100" lvl="1" indent="-342900">
              <a:lnSpc>
                <a:spcPct val="150000"/>
              </a:lnSpc>
              <a:buFont typeface="Arial" panose="020B0604020202020204" pitchFamily="34" charset="0"/>
              <a:buChar char="•"/>
            </a:pPr>
            <a:r>
              <a:rPr lang="nb-NO" sz="1600" dirty="0">
                <a:solidFill>
                  <a:prstClr val="black"/>
                </a:solidFill>
                <a:cs typeface="Arial" pitchFamily="34" charset="0"/>
                <a:hlinkClick r:id="rId3"/>
              </a:rPr>
              <a:t>UiT guidelines</a:t>
            </a:r>
            <a:r>
              <a:rPr lang="nb-NO" sz="1600" dirty="0">
                <a:solidFill>
                  <a:prstClr val="black"/>
                </a:solidFill>
                <a:cs typeface="Arial" pitchFamily="34" charset="0"/>
              </a:rPr>
              <a:t>: </a:t>
            </a:r>
            <a:r>
              <a:rPr lang="en-US" sz="1600" dirty="0">
                <a:solidFill>
                  <a:prstClr val="black"/>
                </a:solidFill>
                <a:cs typeface="Arial" pitchFamily="34" charset="0"/>
              </a:rPr>
              <a:t>As few limitations on the data as possible</a:t>
            </a:r>
            <a:endParaRPr lang="nb-NO" sz="1600" dirty="0"/>
          </a:p>
          <a:p>
            <a:pPr marL="342900" lvl="0" indent="-342900" defTabSz="457200">
              <a:lnSpc>
                <a:spcPct val="150000"/>
              </a:lnSpc>
              <a:spcBef>
                <a:spcPct val="20000"/>
              </a:spcBef>
              <a:buFont typeface="Arial"/>
              <a:buChar char="•"/>
            </a:pPr>
            <a:r>
              <a:rPr lang="nb-NO" sz="2000" dirty="0">
                <a:solidFill>
                  <a:prstClr val="black"/>
                </a:solidFill>
                <a:cs typeface="Arial" pitchFamily="34" charset="0"/>
              </a:rPr>
              <a:t>Are </a:t>
            </a:r>
            <a:r>
              <a:rPr lang="nb-NO" sz="2000" dirty="0" err="1">
                <a:solidFill>
                  <a:prstClr val="black"/>
                </a:solidFill>
                <a:cs typeface="Arial" pitchFamily="34" charset="0"/>
              </a:rPr>
              <a:t>there</a:t>
            </a:r>
            <a:r>
              <a:rPr lang="nb-NO" sz="2000" dirty="0">
                <a:solidFill>
                  <a:prstClr val="black"/>
                </a:solidFill>
                <a:cs typeface="Arial" pitchFamily="34" charset="0"/>
              </a:rPr>
              <a:t> </a:t>
            </a:r>
            <a:r>
              <a:rPr lang="nb-NO" sz="2000" dirty="0" err="1">
                <a:solidFill>
                  <a:prstClr val="black"/>
                </a:solidFill>
                <a:cs typeface="Arial" pitchFamily="34" charset="0"/>
              </a:rPr>
              <a:t>other</a:t>
            </a:r>
            <a:r>
              <a:rPr lang="nb-NO" sz="2000" dirty="0">
                <a:solidFill>
                  <a:prstClr val="black"/>
                </a:solidFill>
                <a:cs typeface="Arial" pitchFamily="34" charset="0"/>
              </a:rPr>
              <a:t> </a:t>
            </a:r>
            <a:r>
              <a:rPr lang="nb-NO" sz="2000" dirty="0" err="1">
                <a:solidFill>
                  <a:prstClr val="black"/>
                </a:solidFill>
                <a:cs typeface="Arial" pitchFamily="34" charset="0"/>
              </a:rPr>
              <a:t>conditions</a:t>
            </a:r>
            <a:r>
              <a:rPr lang="nb-NO" sz="2000" dirty="0">
                <a:solidFill>
                  <a:prstClr val="black"/>
                </a:solidFill>
                <a:cs typeface="Arial" pitchFamily="34" charset="0"/>
              </a:rPr>
              <a:t>, </a:t>
            </a:r>
            <a:r>
              <a:rPr lang="nb-NO" sz="2000" dirty="0" err="1">
                <a:solidFill>
                  <a:prstClr val="black"/>
                </a:solidFill>
                <a:cs typeface="Arial" pitchFamily="34" charset="0"/>
              </a:rPr>
              <a:t>restrictions</a:t>
            </a:r>
            <a:r>
              <a:rPr lang="nb-NO" sz="2000" dirty="0">
                <a:solidFill>
                  <a:prstClr val="black"/>
                </a:solidFill>
                <a:cs typeface="Arial" pitchFamily="34" charset="0"/>
              </a:rPr>
              <a:t> or embargo </a:t>
            </a:r>
            <a:r>
              <a:rPr lang="nb-NO" sz="2000" dirty="0" err="1">
                <a:solidFill>
                  <a:prstClr val="black"/>
                </a:solidFill>
                <a:cs typeface="Arial" pitchFamily="34" charset="0"/>
              </a:rPr>
              <a:t>on</a:t>
            </a:r>
            <a:r>
              <a:rPr lang="nb-NO" sz="2000" dirty="0">
                <a:solidFill>
                  <a:prstClr val="black"/>
                </a:solidFill>
                <a:cs typeface="Arial" pitchFamily="34" charset="0"/>
              </a:rPr>
              <a:t> </a:t>
            </a:r>
            <a:r>
              <a:rPr lang="nb-NO" sz="2000" dirty="0" err="1">
                <a:solidFill>
                  <a:prstClr val="black"/>
                </a:solidFill>
                <a:cs typeface="Arial" pitchFamily="34" charset="0"/>
              </a:rPr>
              <a:t>use</a:t>
            </a:r>
            <a:r>
              <a:rPr lang="nb-NO" sz="2000" dirty="0">
                <a:solidFill>
                  <a:prstClr val="black"/>
                </a:solidFill>
                <a:cs typeface="Arial" pitchFamily="34" charset="0"/>
              </a:rPr>
              <a:t>?</a:t>
            </a:r>
          </a:p>
          <a:p>
            <a:pPr defTabSz="457200">
              <a:lnSpc>
                <a:spcPct val="150000"/>
              </a:lnSpc>
              <a:spcBef>
                <a:spcPct val="20000"/>
              </a:spcBef>
            </a:pPr>
            <a:endParaRPr lang="en-US" sz="2000" dirty="0">
              <a:solidFill>
                <a:prstClr val="black"/>
              </a:solidFill>
              <a:cs typeface="Arial" pitchFamily="34" charset="0"/>
            </a:endParaRPr>
          </a:p>
          <a:p>
            <a:pPr defTabSz="457200">
              <a:lnSpc>
                <a:spcPct val="150000"/>
              </a:lnSpc>
              <a:spcBef>
                <a:spcPct val="20000"/>
              </a:spcBef>
            </a:pPr>
            <a:r>
              <a:rPr lang="en-US" sz="2000" dirty="0">
                <a:solidFill>
                  <a:prstClr val="black"/>
                </a:solidFill>
                <a:cs typeface="Arial" pitchFamily="34" charset="0"/>
              </a:rPr>
              <a:t>Own webinar on «</a:t>
            </a:r>
            <a:r>
              <a:rPr lang="en-US" sz="2000" dirty="0">
                <a:solidFill>
                  <a:prstClr val="black"/>
                </a:solidFill>
                <a:cs typeface="Arial" pitchFamily="34" charset="0"/>
                <a:hlinkClick r:id="rId6"/>
              </a:rPr>
              <a:t>Rights and licenses</a:t>
            </a:r>
            <a:r>
              <a:rPr lang="en-US" sz="2000" dirty="0">
                <a:solidFill>
                  <a:prstClr val="black"/>
                </a:solidFill>
                <a:cs typeface="Arial" pitchFamily="34" charset="0"/>
              </a:rPr>
              <a:t>»</a:t>
            </a:r>
          </a:p>
          <a:p>
            <a:pPr lvl="0" defTabSz="457200">
              <a:lnSpc>
                <a:spcPct val="150000"/>
              </a:lnSpc>
              <a:spcBef>
                <a:spcPct val="20000"/>
              </a:spcBef>
            </a:pPr>
            <a:endParaRPr lang="en-US" sz="2000" dirty="0">
              <a:solidFill>
                <a:prstClr val="black"/>
              </a:solidFill>
              <a:cs typeface="Arial" pitchFamily="34" charset="0"/>
            </a:endParaRPr>
          </a:p>
          <a:p>
            <a:pPr lvl="0" defTabSz="457200">
              <a:lnSpc>
                <a:spcPct val="150000"/>
              </a:lnSpc>
              <a:spcBef>
                <a:spcPct val="20000"/>
              </a:spcBef>
            </a:pPr>
            <a:endParaRPr lang="nb-NO" sz="2000" dirty="0">
              <a:solidFill>
                <a:prstClr val="black"/>
              </a:solidFill>
              <a:cs typeface="Arial" pitchFamily="34" charset="0"/>
            </a:endParaRPr>
          </a:p>
          <a:p>
            <a:pPr marL="342900" lvl="0" indent="-342900" defTabSz="457200">
              <a:lnSpc>
                <a:spcPct val="150000"/>
              </a:lnSpc>
              <a:spcBef>
                <a:spcPct val="20000"/>
              </a:spcBef>
              <a:buFont typeface="Arial"/>
              <a:buChar char="•"/>
            </a:pPr>
            <a:endParaRPr lang="nb-NO" sz="2000" dirty="0">
              <a:solidFill>
                <a:prstClr val="black"/>
              </a:solidFill>
              <a:cs typeface="Arial" pitchFamily="34" charset="0"/>
            </a:endParaRPr>
          </a:p>
        </p:txBody>
      </p:sp>
      <p:pic>
        <p:nvPicPr>
          <p:cNvPr id="7" name="Plasshaldar for innhald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87728" y="166794"/>
            <a:ext cx="2471190" cy="2057062"/>
          </a:xfrm>
          <a:prstGeom prst="rect">
            <a:avLst/>
          </a:prstGeom>
        </p:spPr>
      </p:pic>
      <p:sp>
        <p:nvSpPr>
          <p:cNvPr id="8" name="Avrunda rektangel 4">
            <a:extLst>
              <a:ext uri="{FF2B5EF4-FFF2-40B4-BE49-F238E27FC236}">
                <a16:creationId xmlns:a16="http://schemas.microsoft.com/office/drawing/2014/main" id="{47071C15-3329-9742-9D73-A91FD1C45DB9}"/>
              </a:ext>
            </a:extLst>
          </p:cNvPr>
          <p:cNvSpPr/>
          <p:nvPr/>
        </p:nvSpPr>
        <p:spPr>
          <a:xfrm rot="2142556">
            <a:off x="9706494" y="1163311"/>
            <a:ext cx="1490423" cy="594846"/>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
        <p:nvSpPr>
          <p:cNvPr id="6" name="Rectangle 5"/>
          <p:cNvSpPr>
            <a:spLocks/>
          </p:cNvSpPr>
          <p:nvPr/>
        </p:nvSpPr>
        <p:spPr>
          <a:xfrm>
            <a:off x="8047740" y="1825625"/>
            <a:ext cx="516366" cy="5302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F</a:t>
            </a:r>
          </a:p>
        </p:txBody>
      </p:sp>
      <p:sp>
        <p:nvSpPr>
          <p:cNvPr id="9" name="Rectangle 8"/>
          <p:cNvSpPr>
            <a:spLocks/>
          </p:cNvSpPr>
          <p:nvPr/>
        </p:nvSpPr>
        <p:spPr>
          <a:xfrm>
            <a:off x="8638396" y="1825624"/>
            <a:ext cx="516366" cy="5302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b-NO" dirty="0"/>
              <a:t>A</a:t>
            </a:r>
          </a:p>
        </p:txBody>
      </p:sp>
      <p:sp>
        <p:nvSpPr>
          <p:cNvPr id="10" name="Rectangle 9"/>
          <p:cNvSpPr>
            <a:spLocks/>
          </p:cNvSpPr>
          <p:nvPr/>
        </p:nvSpPr>
        <p:spPr>
          <a:xfrm>
            <a:off x="8047740" y="4001294"/>
            <a:ext cx="516366" cy="53026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b-NO" dirty="0"/>
              <a:t>R</a:t>
            </a:r>
          </a:p>
        </p:txBody>
      </p:sp>
      <p:sp>
        <p:nvSpPr>
          <p:cNvPr id="12" name="Rectangle 11"/>
          <p:cNvSpPr>
            <a:spLocks/>
          </p:cNvSpPr>
          <p:nvPr/>
        </p:nvSpPr>
        <p:spPr>
          <a:xfrm>
            <a:off x="9229545" y="1825623"/>
            <a:ext cx="516366" cy="53026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b-NO" dirty="0"/>
              <a:t>R</a:t>
            </a:r>
          </a:p>
        </p:txBody>
      </p:sp>
    </p:spTree>
    <p:extLst>
      <p:ext uri="{BB962C8B-B14F-4D97-AF65-F5344CB8AC3E}">
        <p14:creationId xmlns:p14="http://schemas.microsoft.com/office/powerpoint/2010/main" val="1146874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200" dirty="0" err="1"/>
              <a:t>Ethics</a:t>
            </a:r>
            <a:r>
              <a:rPr lang="nb-NO" sz="3200" dirty="0"/>
              <a:t> and </a:t>
            </a:r>
            <a:r>
              <a:rPr lang="nb-NO" sz="3200" dirty="0" err="1"/>
              <a:t>consent</a:t>
            </a:r>
            <a:endParaRPr lang="nb-NO" dirty="0"/>
          </a:p>
        </p:txBody>
      </p:sp>
      <p:sp>
        <p:nvSpPr>
          <p:cNvPr id="3" name="Content Placeholder 2"/>
          <p:cNvSpPr>
            <a:spLocks noGrp="1"/>
          </p:cNvSpPr>
          <p:nvPr>
            <p:ph idx="1"/>
          </p:nvPr>
        </p:nvSpPr>
        <p:spPr/>
        <p:txBody>
          <a:bodyPr/>
          <a:lstStyle/>
          <a:p>
            <a:pPr marL="342900" indent="-342900">
              <a:lnSpc>
                <a:spcPct val="150000"/>
              </a:lnSpc>
              <a:buFont typeface="Arial" panose="020B0604020202020204" pitchFamily="34" charset="0"/>
              <a:buChar char="•"/>
            </a:pPr>
            <a:r>
              <a:rPr lang="en-US" dirty="0"/>
              <a:t>Special rules for personal sensitive data, e.g. consent, protection of participant identity</a:t>
            </a:r>
          </a:p>
          <a:p>
            <a:pPr marL="342900" indent="-342900">
              <a:lnSpc>
                <a:spcPct val="150000"/>
              </a:lnSpc>
              <a:buFont typeface="Arial" panose="020B0604020202020204" pitchFamily="34" charset="0"/>
              <a:buChar char="•"/>
            </a:pPr>
            <a:r>
              <a:rPr lang="en-US" dirty="0"/>
              <a:t>Get consent for archiving and re-use of data:</a:t>
            </a:r>
          </a:p>
          <a:p>
            <a:pPr marL="800100" lvl="1" indent="-342900">
              <a:lnSpc>
                <a:spcPct val="150000"/>
              </a:lnSpc>
              <a:buFont typeface="Arial" panose="020B0604020202020204" pitchFamily="34" charset="0"/>
              <a:buChar char="•"/>
            </a:pPr>
            <a:r>
              <a:rPr lang="nb-NO" dirty="0">
                <a:hlinkClick r:id="rId3"/>
              </a:rPr>
              <a:t>https://nsd.no/personvernombud/en/help/information_consent/index.html</a:t>
            </a:r>
            <a:endParaRPr lang="nb-NO" dirty="0"/>
          </a:p>
          <a:p>
            <a:pPr lvl="1">
              <a:lnSpc>
                <a:spcPct val="150000"/>
              </a:lnSpc>
            </a:pPr>
            <a:endParaRPr lang="nb-NO" dirty="0"/>
          </a:p>
          <a:p>
            <a:pPr marL="342900" indent="-342900">
              <a:lnSpc>
                <a:spcPct val="150000"/>
              </a:lnSpc>
              <a:buFont typeface="Arial" panose="020B0604020202020204" pitchFamily="34" charset="0"/>
              <a:buChar char="•"/>
            </a:pPr>
            <a:r>
              <a:rPr lang="nb-NO" dirty="0" err="1"/>
              <a:t>Contact</a:t>
            </a:r>
            <a:r>
              <a:rPr lang="nb-NO" dirty="0"/>
              <a:t> NSD and personvernombud at UiT: Joakim </a:t>
            </a:r>
            <a:r>
              <a:rPr lang="nb-NO" dirty="0" err="1"/>
              <a:t>Bakkevold</a:t>
            </a:r>
            <a:r>
              <a:rPr lang="nb-NO" dirty="0"/>
              <a:t> (</a:t>
            </a:r>
            <a:r>
              <a:rPr lang="nb-NO" dirty="0">
                <a:hlinkClick r:id="rId4"/>
              </a:rPr>
              <a:t>personvernombud@uit.no</a:t>
            </a:r>
            <a:r>
              <a:rPr lang="nb-NO" dirty="0"/>
              <a:t>)</a:t>
            </a:r>
          </a:p>
          <a:p>
            <a:endParaRPr lang="nb-NO" dirty="0"/>
          </a:p>
          <a:p>
            <a:pPr marL="342900" indent="-342900">
              <a:buFont typeface="Arial" panose="020B0604020202020204" pitchFamily="34" charset="0"/>
              <a:buChar char="•"/>
            </a:pPr>
            <a:r>
              <a:rPr lang="en-US" dirty="0"/>
              <a:t>Ethics Portal UiT</a:t>
            </a:r>
            <a:r>
              <a:rPr lang="nb-NO" dirty="0"/>
              <a:t>: </a:t>
            </a:r>
            <a:r>
              <a:rPr lang="nb-NO" dirty="0">
                <a:hlinkClick r:id="rId5"/>
              </a:rPr>
              <a:t>http://uit.no/etikk</a:t>
            </a:r>
            <a:endParaRPr lang="nb-NO" dirty="0"/>
          </a:p>
          <a:p>
            <a:endParaRPr lang="nb-NO" dirty="0"/>
          </a:p>
          <a:p>
            <a:endParaRPr lang="nb-NO" dirty="0"/>
          </a:p>
        </p:txBody>
      </p:sp>
    </p:spTree>
    <p:extLst>
      <p:ext uri="{BB962C8B-B14F-4D97-AF65-F5344CB8AC3E}">
        <p14:creationId xmlns:p14="http://schemas.microsoft.com/office/powerpoint/2010/main" val="272480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Feedback </a:t>
            </a:r>
            <a:r>
              <a:rPr lang="nb-NO" sz="3000" dirty="0" err="1"/>
              <a:t>on</a:t>
            </a:r>
            <a:r>
              <a:rPr lang="nb-NO" sz="3000" dirty="0"/>
              <a:t> DMP?</a:t>
            </a:r>
          </a:p>
        </p:txBody>
      </p:sp>
      <p:sp>
        <p:nvSpPr>
          <p:cNvPr id="3" name="Content Placeholder 2"/>
          <p:cNvSpPr>
            <a:spLocks noGrp="1"/>
          </p:cNvSpPr>
          <p:nvPr>
            <p:ph sz="half" idx="1"/>
          </p:nvPr>
        </p:nvSpPr>
        <p:spPr/>
        <p:txBody>
          <a:bodyPr/>
          <a:lstStyle/>
          <a:p>
            <a:r>
              <a:rPr lang="en-US" sz="2000" dirty="0"/>
              <a:t>University library can check if your DMP is in line with the guidelines and «best-practice» recommendations</a:t>
            </a:r>
          </a:p>
          <a:p>
            <a:endParaRPr lang="en-US" sz="2000" dirty="0"/>
          </a:p>
          <a:p>
            <a:r>
              <a:rPr lang="en-US" sz="2000" dirty="0"/>
              <a:t>Send your DMP to </a:t>
            </a:r>
            <a:r>
              <a:rPr lang="en-US" sz="2000" dirty="0">
                <a:hlinkClick r:id="rId3"/>
              </a:rPr>
              <a:t>researchdata@hjelp.uit.no</a:t>
            </a:r>
            <a:r>
              <a:rPr lang="en-US" sz="2000" dirty="0"/>
              <a:t> for feedback.</a:t>
            </a:r>
          </a:p>
          <a:p>
            <a:endParaRPr lang="en-US" sz="2000" dirty="0"/>
          </a:p>
          <a:p>
            <a:r>
              <a:rPr lang="en-US" sz="2000" dirty="0"/>
              <a:t>Request: Give us time to help you! Don’t send your DMP the evening before your deadline </a:t>
            </a:r>
            <a:r>
              <a:rPr lang="en-US" sz="2000" dirty="0">
                <a:sym typeface="Wingdings" panose="05000000000000000000" pitchFamily="2" charset="2"/>
              </a:rPr>
              <a:t> </a:t>
            </a:r>
            <a:endParaRPr lang="en-US" sz="2000" dirty="0"/>
          </a:p>
          <a:p>
            <a:endParaRPr lang="nb-NO" dirty="0"/>
          </a:p>
        </p:txBody>
      </p:sp>
      <p:pic>
        <p:nvPicPr>
          <p:cNvPr id="3074" name="Picture 2" descr="Feedback"/>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1825625"/>
            <a:ext cx="5181600" cy="3886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778782" y="5803798"/>
            <a:ext cx="3575018" cy="261610"/>
          </a:xfrm>
          <a:prstGeom prst="rect">
            <a:avLst/>
          </a:prstGeom>
        </p:spPr>
        <p:txBody>
          <a:bodyPr wrap="none">
            <a:spAutoFit/>
          </a:bodyPr>
          <a:lstStyle/>
          <a:p>
            <a:r>
              <a:rPr lang="en-US" sz="1100" dirty="0">
                <a:solidFill>
                  <a:srgbClr val="E23600"/>
                </a:solidFill>
                <a:latin typeface="Source Sans Pro"/>
                <a:hlinkClick r:id="rId5"/>
              </a:rPr>
              <a:t>"Feedback"</a:t>
            </a:r>
            <a:r>
              <a:rPr lang="en-US" sz="1100" dirty="0">
                <a:solidFill>
                  <a:srgbClr val="333333"/>
                </a:solidFill>
                <a:latin typeface="Source Sans Pro"/>
              </a:rPr>
              <a:t> by </a:t>
            </a:r>
            <a:r>
              <a:rPr lang="en-US" sz="1100" dirty="0">
                <a:solidFill>
                  <a:srgbClr val="E23600"/>
                </a:solidFill>
                <a:latin typeface="Source Sans Pro"/>
                <a:hlinkClick r:id="rId6"/>
              </a:rPr>
              <a:t>Got Credit</a:t>
            </a:r>
            <a:r>
              <a:rPr lang="en-US" sz="1100" dirty="0">
                <a:solidFill>
                  <a:srgbClr val="333333"/>
                </a:solidFill>
                <a:latin typeface="Source Sans Pro"/>
              </a:rPr>
              <a:t> is licensed under </a:t>
            </a:r>
            <a:r>
              <a:rPr lang="en-US" sz="1100" dirty="0">
                <a:solidFill>
                  <a:srgbClr val="E23600"/>
                </a:solidFill>
                <a:latin typeface="Source Sans Pro"/>
                <a:hlinkClick r:id="rId7"/>
              </a:rPr>
              <a:t>CC BY 2.0</a:t>
            </a:r>
            <a:endParaRPr lang="nb-NO" sz="1100" dirty="0"/>
          </a:p>
        </p:txBody>
      </p:sp>
    </p:spTree>
    <p:extLst>
      <p:ext uri="{BB962C8B-B14F-4D97-AF65-F5344CB8AC3E}">
        <p14:creationId xmlns:p14="http://schemas.microsoft.com/office/powerpoint/2010/main" val="2206855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err="1"/>
              <a:t>Examples</a:t>
            </a:r>
            <a:r>
              <a:rPr lang="nb-NO" dirty="0"/>
              <a:t> </a:t>
            </a:r>
            <a:r>
              <a:rPr lang="nb-NO" dirty="0" err="1"/>
              <a:t>of</a:t>
            </a:r>
            <a:r>
              <a:rPr lang="nb-NO" dirty="0"/>
              <a:t> </a:t>
            </a:r>
            <a:r>
              <a:rPr lang="nb-NO" dirty="0" err="1"/>
              <a:t>DMPs</a:t>
            </a:r>
            <a:endParaRPr lang="nb-NO" dirty="0"/>
          </a:p>
        </p:txBody>
      </p:sp>
      <p:sp>
        <p:nvSpPr>
          <p:cNvPr id="3" name="Content Placeholder 2"/>
          <p:cNvSpPr>
            <a:spLocks noGrp="1"/>
          </p:cNvSpPr>
          <p:nvPr>
            <p:ph idx="1"/>
          </p:nvPr>
        </p:nvSpPr>
        <p:spPr/>
        <p:txBody>
          <a:bodyPr/>
          <a:lstStyle/>
          <a:p>
            <a:r>
              <a:rPr lang="nb-NO" dirty="0" err="1"/>
              <a:t>DMPOnline</a:t>
            </a:r>
            <a:r>
              <a:rPr lang="nb-NO" dirty="0"/>
              <a:t>: </a:t>
            </a:r>
            <a:r>
              <a:rPr lang="nb-NO" dirty="0">
                <a:hlinkClick r:id="rId3"/>
              </a:rPr>
              <a:t>https://dmponline.dcc.ac.uk/public_plans </a:t>
            </a:r>
            <a:endParaRPr lang="nb-NO" dirty="0"/>
          </a:p>
          <a:p>
            <a:endParaRPr lang="nb-NO" dirty="0"/>
          </a:p>
          <a:p>
            <a:r>
              <a:rPr lang="nb-NO" dirty="0" err="1"/>
              <a:t>DMPTool</a:t>
            </a:r>
            <a:r>
              <a:rPr lang="nb-NO" dirty="0"/>
              <a:t>: </a:t>
            </a:r>
            <a:r>
              <a:rPr lang="nb-NO" dirty="0">
                <a:hlinkClick r:id="rId3"/>
              </a:rPr>
              <a:t>https://dmptool.org/public_plans</a:t>
            </a:r>
            <a:r>
              <a:rPr lang="nb-NO" dirty="0"/>
              <a:t> </a:t>
            </a:r>
          </a:p>
          <a:p>
            <a:endParaRPr lang="nb-NO" dirty="0"/>
          </a:p>
          <a:p>
            <a:r>
              <a:rPr lang="nb-NO" dirty="0"/>
              <a:t>CESSDA – </a:t>
            </a:r>
            <a:r>
              <a:rPr lang="nb-NO" dirty="0" err="1"/>
              <a:t>qualitative</a:t>
            </a:r>
            <a:r>
              <a:rPr lang="nb-NO" dirty="0"/>
              <a:t> data:</a:t>
            </a:r>
            <a:br>
              <a:rPr lang="nb-NO" dirty="0"/>
            </a:br>
            <a:r>
              <a:rPr lang="nb-NO" dirty="0">
                <a:hlinkClick r:id="rId3"/>
              </a:rPr>
              <a:t>https://www.cessda.eu/content/download/3536/33233/file/DMPQuestionsQualitativeData.pdf</a:t>
            </a:r>
            <a:endParaRPr lang="nb-NO" dirty="0"/>
          </a:p>
          <a:p>
            <a:endParaRPr lang="nb-NO" dirty="0"/>
          </a:p>
          <a:p>
            <a:r>
              <a:rPr lang="nb-NO" dirty="0"/>
              <a:t>CESSDA – </a:t>
            </a:r>
            <a:r>
              <a:rPr lang="nb-NO" dirty="0" err="1"/>
              <a:t>quantitative</a:t>
            </a:r>
            <a:r>
              <a:rPr lang="nb-NO" dirty="0"/>
              <a:t> data:</a:t>
            </a:r>
          </a:p>
          <a:p>
            <a:r>
              <a:rPr lang="nb-NO" dirty="0">
                <a:hlinkClick r:id="rId3"/>
              </a:rPr>
              <a:t>https://www.cessda.eu/content/download/3537/33238/file/DMPQuestionsQuantitativeData.pdf</a:t>
            </a:r>
            <a:endParaRPr lang="nb-NO" dirty="0"/>
          </a:p>
          <a:p>
            <a:endParaRPr lang="nb-NO" dirty="0"/>
          </a:p>
        </p:txBody>
      </p:sp>
    </p:spTree>
    <p:extLst>
      <p:ext uri="{BB962C8B-B14F-4D97-AF65-F5344CB8AC3E}">
        <p14:creationId xmlns:p14="http://schemas.microsoft.com/office/powerpoint/2010/main" val="31316362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4000" dirty="0"/>
              <a:t>More </a:t>
            </a:r>
            <a:r>
              <a:rPr lang="nb-NO" sz="4000" dirty="0" err="1"/>
              <a:t>information</a:t>
            </a:r>
            <a:r>
              <a:rPr lang="nb-NO" sz="4000" dirty="0"/>
              <a:t> and </a:t>
            </a:r>
            <a:r>
              <a:rPr lang="nb-NO" sz="4000" dirty="0" err="1"/>
              <a:t>help</a:t>
            </a:r>
            <a:endParaRPr lang="nb-NO" sz="4000" dirty="0"/>
          </a:p>
        </p:txBody>
      </p:sp>
      <p:sp>
        <p:nvSpPr>
          <p:cNvPr id="3" name="Content Placeholder 2"/>
          <p:cNvSpPr>
            <a:spLocks noGrp="1"/>
          </p:cNvSpPr>
          <p:nvPr>
            <p:ph sz="half" idx="1"/>
          </p:nvPr>
        </p:nvSpPr>
        <p:spPr/>
        <p:txBody>
          <a:bodyPr/>
          <a:lstStyle/>
          <a:p>
            <a:r>
              <a:rPr lang="nb-NO" sz="2000" b="1" dirty="0"/>
              <a:t>UiT Research Data Portal: </a:t>
            </a:r>
          </a:p>
          <a:p>
            <a:r>
              <a:rPr lang="nb-NO" sz="2000" dirty="0">
                <a:hlinkClick r:id="rId3"/>
              </a:rPr>
              <a:t>http://uit.no/researchdata</a:t>
            </a:r>
            <a:endParaRPr lang="nb-NO" sz="2000" dirty="0"/>
          </a:p>
          <a:p>
            <a:pPr marL="800100" lvl="1" indent="-342900">
              <a:buFont typeface="Arial" panose="020B0604020202020204" pitchFamily="34" charset="0"/>
              <a:buChar char="•"/>
            </a:pPr>
            <a:r>
              <a:rPr lang="nb-NO" sz="1600" dirty="0"/>
              <a:t>DMP </a:t>
            </a:r>
            <a:r>
              <a:rPr lang="nb-NO" sz="1600" dirty="0" err="1"/>
              <a:t>template</a:t>
            </a:r>
            <a:endParaRPr lang="nb-NO" sz="1600" dirty="0"/>
          </a:p>
          <a:p>
            <a:pPr marL="800100" lvl="1" indent="-342900">
              <a:buFont typeface="Arial" panose="020B0604020202020204" pitchFamily="34" charset="0"/>
              <a:buChar char="•"/>
            </a:pPr>
            <a:r>
              <a:rPr lang="nb-NO" sz="1600" dirty="0" err="1"/>
              <a:t>Principles</a:t>
            </a:r>
            <a:r>
              <a:rPr lang="nb-NO" sz="1600" dirty="0"/>
              <a:t> and guidelines for </a:t>
            </a:r>
            <a:r>
              <a:rPr lang="nb-NO" sz="1600" dirty="0" err="1"/>
              <a:t>research</a:t>
            </a:r>
            <a:r>
              <a:rPr lang="nb-NO" sz="1600" dirty="0"/>
              <a:t> data management</a:t>
            </a:r>
          </a:p>
          <a:p>
            <a:pPr marL="800100" lvl="1" indent="-342900">
              <a:buFont typeface="Arial" panose="020B0604020202020204" pitchFamily="34" charset="0"/>
              <a:buChar char="•"/>
            </a:pPr>
            <a:r>
              <a:rPr lang="nb-NO" sz="1600" dirty="0"/>
              <a:t>Tips</a:t>
            </a:r>
          </a:p>
          <a:p>
            <a:pPr marL="800100" lvl="1" indent="-342900">
              <a:buFont typeface="Arial" panose="020B0604020202020204" pitchFamily="34" charset="0"/>
              <a:buChar char="•"/>
            </a:pPr>
            <a:r>
              <a:rPr lang="nb-NO" sz="1600" dirty="0" err="1"/>
              <a:t>Overview</a:t>
            </a:r>
            <a:r>
              <a:rPr lang="nb-NO" sz="1600" dirty="0"/>
              <a:t> </a:t>
            </a:r>
            <a:r>
              <a:rPr lang="nb-NO" sz="1600" dirty="0" err="1"/>
              <a:t>of</a:t>
            </a:r>
            <a:r>
              <a:rPr lang="nb-NO" sz="1600" dirty="0"/>
              <a:t> </a:t>
            </a:r>
            <a:r>
              <a:rPr lang="nb-NO" sz="1600" dirty="0" err="1"/>
              <a:t>webinars</a:t>
            </a:r>
            <a:r>
              <a:rPr lang="nb-NO" sz="1600" dirty="0"/>
              <a:t>/</a:t>
            </a:r>
            <a:r>
              <a:rPr lang="nb-NO" sz="1600" dirty="0" err="1"/>
              <a:t>courses</a:t>
            </a:r>
            <a:endParaRPr lang="nb-NO" sz="1600" dirty="0"/>
          </a:p>
          <a:p>
            <a:endParaRPr lang="nb-NO" sz="2000" dirty="0"/>
          </a:p>
          <a:p>
            <a:r>
              <a:rPr lang="nb-NO" sz="2000" b="1" dirty="0"/>
              <a:t>Research data management training</a:t>
            </a:r>
          </a:p>
          <a:p>
            <a:r>
              <a:rPr lang="nb-NO" sz="2000" dirty="0">
                <a:hlinkClick r:id="rId4"/>
              </a:rPr>
              <a:t>https://site.uit.no/rdmtraining/</a:t>
            </a:r>
            <a:endParaRPr lang="nb-NO" sz="2000" dirty="0"/>
          </a:p>
          <a:p>
            <a:endParaRPr lang="nb-NO" sz="2000" b="1" dirty="0"/>
          </a:p>
          <a:p>
            <a:r>
              <a:rPr lang="nb-NO" sz="2000" b="1" dirty="0"/>
              <a:t>Email: </a:t>
            </a:r>
          </a:p>
          <a:p>
            <a:r>
              <a:rPr lang="nb-NO" sz="2000" dirty="0">
                <a:hlinkClick r:id="rId5"/>
              </a:rPr>
              <a:t>researchdata@hjelp.uit.no</a:t>
            </a:r>
            <a:endParaRPr lang="nb-NO" sz="2000" dirty="0"/>
          </a:p>
        </p:txBody>
      </p:sp>
      <p:pic>
        <p:nvPicPr>
          <p:cNvPr id="4098" name="Picture 2" descr="Help!"/>
          <p:cNvPicPr>
            <a:picLocks noGrp="1" noChangeAspect="1" noChangeArrowheads="1"/>
          </p:cNvPicPr>
          <p:nvPr>
            <p:ph sz="half" idx="2"/>
          </p:nvPr>
        </p:nvPicPr>
        <p:blipFill>
          <a:blip r:embed="rId6">
            <a:extLst>
              <a:ext uri="{28A0092B-C50C-407E-A947-70E740481C1C}">
                <a14:useLocalDpi xmlns:a14="http://schemas.microsoft.com/office/drawing/2010/main" val="0"/>
              </a:ext>
            </a:extLst>
          </a:blip>
          <a:srcRect/>
          <a:stretch>
            <a:fillRect/>
          </a:stretch>
        </p:blipFill>
        <p:spPr bwMode="auto">
          <a:xfrm>
            <a:off x="6172200" y="1825625"/>
            <a:ext cx="5181600" cy="3886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916839" y="5794471"/>
            <a:ext cx="6096000" cy="246221"/>
          </a:xfrm>
          <a:prstGeom prst="rect">
            <a:avLst/>
          </a:prstGeom>
        </p:spPr>
        <p:txBody>
          <a:bodyPr>
            <a:spAutoFit/>
          </a:bodyPr>
          <a:lstStyle/>
          <a:p>
            <a:r>
              <a:rPr lang="en-US" sz="1000" dirty="0">
                <a:solidFill>
                  <a:srgbClr val="E23600"/>
                </a:solidFill>
                <a:latin typeface="Source Sans Pro"/>
                <a:hlinkClick r:id="rId7"/>
              </a:rPr>
              <a:t>"Help!"</a:t>
            </a:r>
            <a:r>
              <a:rPr lang="en-US" sz="1000" dirty="0">
                <a:solidFill>
                  <a:srgbClr val="333333"/>
                </a:solidFill>
                <a:latin typeface="Source Sans Pro"/>
              </a:rPr>
              <a:t> by </a:t>
            </a:r>
            <a:r>
              <a:rPr lang="en-US" sz="1000" dirty="0" err="1">
                <a:solidFill>
                  <a:srgbClr val="E23600"/>
                </a:solidFill>
                <a:latin typeface="Source Sans Pro"/>
                <a:hlinkClick r:id="rId8"/>
              </a:rPr>
              <a:t>lydia_shiningbrightly</a:t>
            </a:r>
            <a:r>
              <a:rPr lang="en-US" sz="1000" dirty="0">
                <a:solidFill>
                  <a:srgbClr val="333333"/>
                </a:solidFill>
                <a:latin typeface="Source Sans Pro"/>
              </a:rPr>
              <a:t> is licensed under </a:t>
            </a:r>
            <a:r>
              <a:rPr lang="en-US" sz="1000" dirty="0">
                <a:solidFill>
                  <a:srgbClr val="E23600"/>
                </a:solidFill>
                <a:latin typeface="Source Sans Pro"/>
                <a:hlinkClick r:id="rId9"/>
              </a:rPr>
              <a:t>CC BY 2.0</a:t>
            </a:r>
            <a:endParaRPr lang="nb-NO" sz="1000" dirty="0"/>
          </a:p>
        </p:txBody>
      </p:sp>
    </p:spTree>
    <p:extLst>
      <p:ext uri="{BB962C8B-B14F-4D97-AF65-F5344CB8AC3E}">
        <p14:creationId xmlns:p14="http://schemas.microsoft.com/office/powerpoint/2010/main" val="2671060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nb-NO" dirty="0"/>
              <a:t>Guidelines to </a:t>
            </a:r>
            <a:r>
              <a:rPr lang="nb-NO" dirty="0" err="1"/>
              <a:t>follow</a:t>
            </a:r>
            <a:r>
              <a:rPr lang="nb-NO" dirty="0"/>
              <a:t>-up </a:t>
            </a:r>
            <a:r>
              <a:rPr lang="nb-NO" dirty="0" err="1"/>
              <a:t>on</a:t>
            </a:r>
            <a:r>
              <a:rPr lang="nb-NO" dirty="0"/>
              <a:t> DMP at UiT	</a:t>
            </a:r>
          </a:p>
        </p:txBody>
      </p:sp>
      <p:sp>
        <p:nvSpPr>
          <p:cNvPr id="3" name="Plassholder for innhold 2"/>
          <p:cNvSpPr>
            <a:spLocks noGrp="1"/>
          </p:cNvSpPr>
          <p:nvPr>
            <p:ph idx="1"/>
          </p:nvPr>
        </p:nvSpPr>
        <p:spPr>
          <a:xfrm>
            <a:off x="838200" y="1869769"/>
            <a:ext cx="10515600" cy="4541110"/>
          </a:xfrm>
        </p:spPr>
        <p:txBody>
          <a:bodyPr>
            <a:normAutofit/>
          </a:bodyPr>
          <a:lstStyle/>
          <a:p>
            <a:pPr marL="342900" indent="-342900">
              <a:spcAft>
                <a:spcPts val="600"/>
              </a:spcAft>
              <a:buFont typeface="Arial" panose="020B0604020202020204" pitchFamily="34" charset="0"/>
              <a:buChar char="•"/>
            </a:pPr>
            <a:r>
              <a:rPr lang="en-US" sz="2000" dirty="0"/>
              <a:t>PhD projects are followed up in connection to progress meetings</a:t>
            </a:r>
          </a:p>
          <a:p>
            <a:pPr marL="342900" indent="-342900">
              <a:spcAft>
                <a:spcPts val="600"/>
              </a:spcAft>
              <a:buFont typeface="Arial" panose="020B0604020202020204" pitchFamily="34" charset="0"/>
              <a:buChar char="•"/>
            </a:pPr>
            <a:r>
              <a:rPr lang="en-US" sz="2000" dirty="0"/>
              <a:t>Externally funded projects are followed up in connection to approval routines for externally funded projects</a:t>
            </a:r>
          </a:p>
          <a:p>
            <a:pPr marL="342900" indent="-342900">
              <a:spcAft>
                <a:spcPts val="600"/>
              </a:spcAft>
              <a:buFont typeface="Arial" panose="020B0604020202020204" pitchFamily="34" charset="0"/>
              <a:buChar char="•"/>
            </a:pPr>
            <a:r>
              <a:rPr lang="en-US" sz="2000" dirty="0"/>
              <a:t>For other types of research projects: No policy has been introduced to follow up on the research of individual employees. The management has asked the faculties to follow up on their researchers regarding their DMP.</a:t>
            </a:r>
            <a:endParaRPr lang="nb-NO" sz="2000" dirty="0"/>
          </a:p>
        </p:txBody>
      </p:sp>
    </p:spTree>
    <p:extLst>
      <p:ext uri="{BB962C8B-B14F-4D97-AF65-F5344CB8AC3E}">
        <p14:creationId xmlns:p14="http://schemas.microsoft.com/office/powerpoint/2010/main" val="2030171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81312497-6E9E-45C2-A84B-8C0500F56E6F}"/>
              </a:ext>
            </a:extLst>
          </p:cNvPr>
          <p:cNvSpPr>
            <a:spLocks noGrp="1"/>
          </p:cNvSpPr>
          <p:nvPr>
            <p:ph type="title"/>
          </p:nvPr>
        </p:nvSpPr>
        <p:spPr>
          <a:xfrm>
            <a:off x="838200" y="190839"/>
            <a:ext cx="10515600" cy="1580225"/>
          </a:xfrm>
        </p:spPr>
        <p:txBody>
          <a:bodyPr/>
          <a:lstStyle/>
          <a:p>
            <a:br>
              <a:rPr lang="en-US" dirty="0"/>
            </a:br>
            <a:br>
              <a:rPr lang="en-US" dirty="0"/>
            </a:br>
            <a:br>
              <a:rPr lang="en-US" dirty="0"/>
            </a:br>
            <a:br>
              <a:rPr lang="en-US" dirty="0"/>
            </a:br>
            <a:br>
              <a:rPr lang="en-US" dirty="0"/>
            </a:br>
            <a:br>
              <a:rPr lang="en-US" dirty="0"/>
            </a:br>
            <a:r>
              <a:rPr lang="en-US" dirty="0"/>
              <a:t>Aims and ambitions for Open Science policy </a:t>
            </a:r>
            <a:br>
              <a:rPr lang="en-US" dirty="0"/>
            </a:br>
            <a:r>
              <a:rPr lang="en-US" dirty="0"/>
              <a:t>(under Horizon Europe)</a:t>
            </a:r>
            <a:br>
              <a:rPr lang="en-US" b="1" dirty="0"/>
            </a:br>
            <a:endParaRPr lang="nb-NO" dirty="0"/>
          </a:p>
        </p:txBody>
      </p:sp>
      <p:sp>
        <p:nvSpPr>
          <p:cNvPr id="3" name="Plassholder for innhold 2">
            <a:extLst>
              <a:ext uri="{FF2B5EF4-FFF2-40B4-BE49-F238E27FC236}">
                <a16:creationId xmlns:a16="http://schemas.microsoft.com/office/drawing/2014/main" id="{2FA3C181-5D42-4E73-AA3B-849E04175886}"/>
              </a:ext>
            </a:extLst>
          </p:cNvPr>
          <p:cNvSpPr>
            <a:spLocks noGrp="1"/>
          </p:cNvSpPr>
          <p:nvPr>
            <p:ph idx="1"/>
          </p:nvPr>
        </p:nvSpPr>
        <p:spPr>
          <a:xfrm>
            <a:off x="709477" y="1447060"/>
            <a:ext cx="8798507" cy="5220101"/>
          </a:xfrm>
        </p:spPr>
        <p:txBody>
          <a:bodyPr/>
          <a:lstStyle/>
          <a:p>
            <a:pPr marL="342900" indent="-342900">
              <a:buFont typeface="Wingdings" panose="05000000000000000000" pitchFamily="2" charset="2"/>
              <a:buChar char="Ø"/>
            </a:pPr>
            <a:r>
              <a:rPr lang="nb-NO" dirty="0"/>
              <a:t>FAIR and Open Data </a:t>
            </a:r>
            <a:r>
              <a:rPr lang="en-US" dirty="0"/>
              <a:t>should become the default </a:t>
            </a:r>
            <a:endParaRPr lang="nb-NO" dirty="0"/>
          </a:p>
          <a:p>
            <a:pPr marL="342900" indent="-342900">
              <a:buFont typeface="Wingdings" panose="05000000000000000000" pitchFamily="2" charset="2"/>
              <a:buChar char="Ø"/>
            </a:pPr>
            <a:r>
              <a:rPr lang="nb-NO" dirty="0"/>
              <a:t>European Open Science </a:t>
            </a:r>
            <a:r>
              <a:rPr lang="nb-NO" dirty="0" err="1"/>
              <a:t>Cloud</a:t>
            </a:r>
            <a:r>
              <a:rPr lang="nb-NO" dirty="0"/>
              <a:t> - </a:t>
            </a:r>
            <a:r>
              <a:rPr lang="en-US" dirty="0"/>
              <a:t>store, share, process and reuse</a:t>
            </a:r>
            <a:endParaRPr lang="nb-NO" dirty="0"/>
          </a:p>
          <a:p>
            <a:pPr marL="342900" indent="-342900">
              <a:buFont typeface="Wingdings" panose="05000000000000000000" pitchFamily="2" charset="2"/>
              <a:buChar char="Ø"/>
            </a:pPr>
            <a:r>
              <a:rPr lang="nb-NO" dirty="0"/>
              <a:t>New </a:t>
            </a:r>
            <a:r>
              <a:rPr lang="nb-NO" dirty="0" err="1"/>
              <a:t>generation</a:t>
            </a:r>
            <a:r>
              <a:rPr lang="nb-NO" dirty="0"/>
              <a:t> </a:t>
            </a:r>
            <a:r>
              <a:rPr lang="nb-NO" dirty="0" err="1"/>
              <a:t>metrics</a:t>
            </a:r>
            <a:r>
              <a:rPr lang="nb-NO" dirty="0"/>
              <a:t> </a:t>
            </a:r>
            <a:r>
              <a:rPr lang="en-US" dirty="0"/>
              <a:t>must be developed</a:t>
            </a:r>
            <a:endParaRPr lang="nb-NO" dirty="0"/>
          </a:p>
          <a:p>
            <a:pPr marL="342900" indent="-342900">
              <a:buFont typeface="Wingdings" panose="05000000000000000000" pitchFamily="2" charset="2"/>
              <a:buChar char="Ø"/>
            </a:pPr>
            <a:r>
              <a:rPr lang="en-US" dirty="0"/>
              <a:t>Mutual learning exercise on open science - rewards for researchers to engage in open science activities</a:t>
            </a:r>
          </a:p>
          <a:p>
            <a:pPr marL="342900" indent="-342900">
              <a:buFont typeface="Wingdings" panose="05000000000000000000" pitchFamily="2" charset="2"/>
              <a:buChar char="Ø"/>
            </a:pPr>
            <a:r>
              <a:rPr lang="nb-NO" dirty="0" err="1"/>
              <a:t>Future</a:t>
            </a:r>
            <a:r>
              <a:rPr lang="nb-NO" dirty="0"/>
              <a:t> </a:t>
            </a:r>
            <a:r>
              <a:rPr lang="nb-NO" dirty="0" err="1"/>
              <a:t>of</a:t>
            </a:r>
            <a:r>
              <a:rPr lang="nb-NO" dirty="0"/>
              <a:t> </a:t>
            </a:r>
            <a:r>
              <a:rPr lang="nb-NO" dirty="0" err="1"/>
              <a:t>scholarly</a:t>
            </a:r>
            <a:r>
              <a:rPr lang="nb-NO" dirty="0"/>
              <a:t> </a:t>
            </a:r>
            <a:r>
              <a:rPr lang="nb-NO" dirty="0" err="1"/>
              <a:t>communication</a:t>
            </a:r>
            <a:r>
              <a:rPr lang="nb-NO" dirty="0"/>
              <a:t> - </a:t>
            </a:r>
            <a:r>
              <a:rPr lang="en-US" dirty="0"/>
              <a:t>scientific publications should be freely accessible)</a:t>
            </a:r>
            <a:endParaRPr lang="nb-NO" dirty="0"/>
          </a:p>
          <a:p>
            <a:pPr marL="342900" indent="-342900">
              <a:buFont typeface="Wingdings" panose="05000000000000000000" pitchFamily="2" charset="2"/>
              <a:buChar char="Ø"/>
            </a:pPr>
            <a:r>
              <a:rPr lang="nb-NO" dirty="0"/>
              <a:t> </a:t>
            </a:r>
            <a:r>
              <a:rPr lang="nb-NO" dirty="0" err="1"/>
              <a:t>Rewards</a:t>
            </a:r>
            <a:r>
              <a:rPr lang="nb-NO" dirty="0"/>
              <a:t> - </a:t>
            </a:r>
            <a:r>
              <a:rPr lang="en-US" dirty="0"/>
              <a:t>evaluation systems should fully acknowledge open science activities)</a:t>
            </a:r>
            <a:endParaRPr lang="nb-NO" dirty="0"/>
          </a:p>
          <a:p>
            <a:pPr marL="342900" indent="-342900">
              <a:buFont typeface="Wingdings" panose="05000000000000000000" pitchFamily="2" charset="2"/>
              <a:buChar char="Ø"/>
            </a:pPr>
            <a:r>
              <a:rPr lang="en-US" dirty="0"/>
              <a:t>Research integrity &amp; reproducibility of scientific results - commonly agreed standards of research integrity</a:t>
            </a:r>
          </a:p>
          <a:p>
            <a:pPr marL="342900" indent="-342900">
              <a:buFont typeface="Wingdings" panose="05000000000000000000" pitchFamily="2" charset="2"/>
              <a:buChar char="Ø"/>
            </a:pPr>
            <a:r>
              <a:rPr lang="nb-NO" dirty="0" err="1"/>
              <a:t>Education</a:t>
            </a:r>
            <a:r>
              <a:rPr lang="nb-NO" dirty="0"/>
              <a:t> and skills - </a:t>
            </a:r>
            <a:r>
              <a:rPr lang="en-US" dirty="0"/>
              <a:t>all scientists in Europe should have the necessary skills)</a:t>
            </a:r>
            <a:endParaRPr lang="nb-NO" dirty="0"/>
          </a:p>
          <a:p>
            <a:pPr marL="342900" indent="-342900">
              <a:buFont typeface="Wingdings" panose="05000000000000000000" pitchFamily="2" charset="2"/>
              <a:buChar char="Ø"/>
            </a:pPr>
            <a:r>
              <a:rPr lang="nb-NO" dirty="0"/>
              <a:t> Citizen science - t</a:t>
            </a:r>
            <a:r>
              <a:rPr lang="en-US" dirty="0"/>
              <a:t>he general public should be able to make significant contributions</a:t>
            </a:r>
            <a:endParaRPr lang="nb-NO" dirty="0"/>
          </a:p>
        </p:txBody>
      </p:sp>
      <p:sp>
        <p:nvSpPr>
          <p:cNvPr id="4" name="TekstSylinder 3">
            <a:extLst>
              <a:ext uri="{FF2B5EF4-FFF2-40B4-BE49-F238E27FC236}">
                <a16:creationId xmlns:a16="http://schemas.microsoft.com/office/drawing/2014/main" id="{8CBF9298-6688-46F0-8987-8B89D2BA6EBF}"/>
              </a:ext>
            </a:extLst>
          </p:cNvPr>
          <p:cNvSpPr txBox="1"/>
          <p:nvPr/>
        </p:nvSpPr>
        <p:spPr>
          <a:xfrm>
            <a:off x="9507985" y="544652"/>
            <a:ext cx="2459114" cy="5909310"/>
          </a:xfrm>
          <a:prstGeom prst="rect">
            <a:avLst/>
          </a:prstGeom>
          <a:noFill/>
          <a:ln w="38100">
            <a:solidFill>
              <a:schemeClr val="tx1"/>
            </a:solidFill>
          </a:ln>
        </p:spPr>
        <p:txBody>
          <a:bodyPr wrap="square" rtlCol="0">
            <a:spAutoFit/>
          </a:bodyPr>
          <a:lstStyle/>
          <a:p>
            <a:r>
              <a:rPr lang="nb-NO" dirty="0"/>
              <a:t>EU/</a:t>
            </a:r>
            <a:r>
              <a:rPr lang="nb-NO" dirty="0" err="1"/>
              <a:t>Horizon</a:t>
            </a:r>
            <a:r>
              <a:rPr lang="nb-NO" dirty="0"/>
              <a:t> Europe</a:t>
            </a:r>
            <a:br>
              <a:rPr lang="nb-NO" dirty="0"/>
            </a:br>
            <a:endParaRPr lang="nb-NO" dirty="0"/>
          </a:p>
          <a:p>
            <a:endParaRPr lang="nb-NO" dirty="0"/>
          </a:p>
          <a:p>
            <a:endParaRPr lang="nb-NO" dirty="0"/>
          </a:p>
          <a:p>
            <a:endParaRPr lang="nb-NO" dirty="0"/>
          </a:p>
          <a:p>
            <a:r>
              <a:rPr lang="nb-NO" dirty="0"/>
              <a:t>NRC </a:t>
            </a:r>
            <a:r>
              <a:rPr lang="nb-NO" dirty="0" err="1"/>
              <a:t>policies</a:t>
            </a:r>
            <a:br>
              <a:rPr lang="nb-NO" dirty="0"/>
            </a:br>
            <a:endParaRPr lang="nb-NO" dirty="0"/>
          </a:p>
          <a:p>
            <a:endParaRPr lang="nb-NO" dirty="0"/>
          </a:p>
          <a:p>
            <a:endParaRPr lang="nb-NO" dirty="0"/>
          </a:p>
          <a:p>
            <a:endParaRPr lang="nb-NO" dirty="0"/>
          </a:p>
          <a:p>
            <a:r>
              <a:rPr lang="nb-NO" dirty="0"/>
              <a:t>National </a:t>
            </a:r>
            <a:r>
              <a:rPr lang="nb-NO" dirty="0" err="1"/>
              <a:t>authorities</a:t>
            </a:r>
            <a:br>
              <a:rPr lang="nb-NO" dirty="0"/>
            </a:br>
            <a:endParaRPr lang="nb-NO" dirty="0"/>
          </a:p>
          <a:p>
            <a:endParaRPr lang="nb-NO" dirty="0"/>
          </a:p>
          <a:p>
            <a:endParaRPr lang="nb-NO" dirty="0"/>
          </a:p>
          <a:p>
            <a:br>
              <a:rPr lang="nb-NO" dirty="0"/>
            </a:br>
            <a:r>
              <a:rPr lang="nb-NO" dirty="0"/>
              <a:t>Institutional </a:t>
            </a:r>
            <a:r>
              <a:rPr lang="nb-NO" dirty="0" err="1"/>
              <a:t>policies</a:t>
            </a:r>
            <a:endParaRPr lang="nb-NO" dirty="0"/>
          </a:p>
          <a:p>
            <a:endParaRPr lang="nb-NO" dirty="0"/>
          </a:p>
          <a:p>
            <a:endParaRPr lang="nb-NO" dirty="0"/>
          </a:p>
          <a:p>
            <a:endParaRPr lang="nb-NO" dirty="0"/>
          </a:p>
          <a:p>
            <a:endParaRPr lang="nb-NO" dirty="0"/>
          </a:p>
          <a:p>
            <a:r>
              <a:rPr lang="nb-NO" dirty="0" err="1"/>
              <a:t>Researchers</a:t>
            </a:r>
            <a:r>
              <a:rPr lang="nb-NO" dirty="0"/>
              <a:t> (</a:t>
            </a:r>
            <a:r>
              <a:rPr lang="nb-NO" dirty="0" err="1"/>
              <a:t>workflow</a:t>
            </a:r>
            <a:r>
              <a:rPr lang="nb-NO" dirty="0"/>
              <a:t>) </a:t>
            </a:r>
          </a:p>
        </p:txBody>
      </p:sp>
      <p:sp>
        <p:nvSpPr>
          <p:cNvPr id="5" name="Pil: ned 4">
            <a:extLst>
              <a:ext uri="{FF2B5EF4-FFF2-40B4-BE49-F238E27FC236}">
                <a16:creationId xmlns:a16="http://schemas.microsoft.com/office/drawing/2014/main" id="{9955B4E2-F03A-4EB1-9349-C3A5131CFB1F}"/>
              </a:ext>
            </a:extLst>
          </p:cNvPr>
          <p:cNvSpPr/>
          <p:nvPr/>
        </p:nvSpPr>
        <p:spPr>
          <a:xfrm>
            <a:off x="10333606" y="1041138"/>
            <a:ext cx="523783" cy="7368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 name="Pil: ned 5">
            <a:extLst>
              <a:ext uri="{FF2B5EF4-FFF2-40B4-BE49-F238E27FC236}">
                <a16:creationId xmlns:a16="http://schemas.microsoft.com/office/drawing/2014/main" id="{733ECD07-32F2-45C0-8525-8B8192A1251B}"/>
              </a:ext>
            </a:extLst>
          </p:cNvPr>
          <p:cNvSpPr/>
          <p:nvPr/>
        </p:nvSpPr>
        <p:spPr>
          <a:xfrm>
            <a:off x="10333607" y="2465168"/>
            <a:ext cx="523783" cy="7368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7" name="Pil: ned 6">
            <a:extLst>
              <a:ext uri="{FF2B5EF4-FFF2-40B4-BE49-F238E27FC236}">
                <a16:creationId xmlns:a16="http://schemas.microsoft.com/office/drawing/2014/main" id="{522A41EE-2BCD-44C4-B317-F87E786E31F4}"/>
              </a:ext>
            </a:extLst>
          </p:cNvPr>
          <p:cNvSpPr/>
          <p:nvPr/>
        </p:nvSpPr>
        <p:spPr>
          <a:xfrm>
            <a:off x="10333607" y="3774962"/>
            <a:ext cx="523783" cy="7368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Pil: ned 7">
            <a:extLst>
              <a:ext uri="{FF2B5EF4-FFF2-40B4-BE49-F238E27FC236}">
                <a16:creationId xmlns:a16="http://schemas.microsoft.com/office/drawing/2014/main" id="{8B1979A7-FBBA-4B99-BFD5-4E73BFB4D79B}"/>
              </a:ext>
            </a:extLst>
          </p:cNvPr>
          <p:cNvSpPr/>
          <p:nvPr/>
        </p:nvSpPr>
        <p:spPr>
          <a:xfrm>
            <a:off x="10333607" y="5114462"/>
            <a:ext cx="523783" cy="7368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dirty="0"/>
          </a:p>
        </p:txBody>
      </p:sp>
    </p:spTree>
    <p:extLst>
      <p:ext uri="{BB962C8B-B14F-4D97-AF65-F5344CB8AC3E}">
        <p14:creationId xmlns:p14="http://schemas.microsoft.com/office/powerpoint/2010/main" val="3998842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lasshaldar for innhald 2">
            <a:extLst>
              <a:ext uri="{FF2B5EF4-FFF2-40B4-BE49-F238E27FC236}">
                <a16:creationId xmlns:a16="http://schemas.microsoft.com/office/drawing/2014/main" id="{84E7239D-2E74-9345-BAA0-3D0CE75362B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7221" y="1963996"/>
            <a:ext cx="4854358" cy="4040142"/>
          </a:xfrm>
          <a:prstGeom prst="rect">
            <a:avLst/>
          </a:prstGeom>
        </p:spPr>
      </p:pic>
      <p:sp>
        <p:nvSpPr>
          <p:cNvPr id="4" name="Avrunda rektangel 4">
            <a:extLst>
              <a:ext uri="{FF2B5EF4-FFF2-40B4-BE49-F238E27FC236}">
                <a16:creationId xmlns:a16="http://schemas.microsoft.com/office/drawing/2014/main" id="{47071C15-3329-9742-9D73-A91FD1C45DB9}"/>
              </a:ext>
            </a:extLst>
          </p:cNvPr>
          <p:cNvSpPr/>
          <p:nvPr/>
        </p:nvSpPr>
        <p:spPr>
          <a:xfrm>
            <a:off x="8886547" y="2378497"/>
            <a:ext cx="1392067" cy="608480"/>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n-NO" dirty="0"/>
          </a:p>
        </p:txBody>
      </p:sp>
      <p:sp>
        <p:nvSpPr>
          <p:cNvPr id="2" name="Rektangel 1">
            <a:extLst>
              <a:ext uri="{FF2B5EF4-FFF2-40B4-BE49-F238E27FC236}">
                <a16:creationId xmlns:a16="http://schemas.microsoft.com/office/drawing/2014/main" id="{B0A98595-AB81-49E9-AFEF-7F76FCB9E295}"/>
              </a:ext>
            </a:extLst>
          </p:cNvPr>
          <p:cNvSpPr/>
          <p:nvPr/>
        </p:nvSpPr>
        <p:spPr>
          <a:xfrm>
            <a:off x="960367" y="4647782"/>
            <a:ext cx="4036381" cy="1200329"/>
          </a:xfrm>
          <a:prstGeom prst="rect">
            <a:avLst/>
          </a:prstGeom>
        </p:spPr>
        <p:txBody>
          <a:bodyPr wrap="square">
            <a:spAutoFit/>
          </a:bodyPr>
          <a:lstStyle/>
          <a:p>
            <a:r>
              <a:rPr lang="en-GB" dirty="0"/>
              <a:t>A data management plan (DMP)</a:t>
            </a:r>
          </a:p>
          <a:p>
            <a:r>
              <a:rPr lang="en-GB" dirty="0"/>
              <a:t>is plan that documents how you </a:t>
            </a:r>
          </a:p>
          <a:p>
            <a:r>
              <a:rPr lang="en-GB" dirty="0"/>
              <a:t>are going to manage your research </a:t>
            </a:r>
          </a:p>
          <a:p>
            <a:r>
              <a:rPr lang="en-GB" dirty="0"/>
              <a:t>data during and after the project period.</a:t>
            </a:r>
          </a:p>
        </p:txBody>
      </p:sp>
      <p:sp>
        <p:nvSpPr>
          <p:cNvPr id="5" name="TekstSylinder 4">
            <a:extLst>
              <a:ext uri="{FF2B5EF4-FFF2-40B4-BE49-F238E27FC236}">
                <a16:creationId xmlns:a16="http://schemas.microsoft.com/office/drawing/2014/main" id="{9F91777B-379C-41C6-B03B-A71C5E6F1B9C}"/>
              </a:ext>
            </a:extLst>
          </p:cNvPr>
          <p:cNvSpPr txBox="1"/>
          <p:nvPr/>
        </p:nvSpPr>
        <p:spPr>
          <a:xfrm>
            <a:off x="859654" y="2617442"/>
            <a:ext cx="3790765" cy="707886"/>
          </a:xfrm>
          <a:prstGeom prst="rect">
            <a:avLst/>
          </a:prstGeom>
          <a:noFill/>
        </p:spPr>
        <p:txBody>
          <a:bodyPr wrap="square" rtlCol="0">
            <a:spAutoFit/>
          </a:bodyPr>
          <a:lstStyle/>
          <a:p>
            <a:r>
              <a:rPr lang="nb-NO" sz="4000" dirty="0" err="1"/>
              <a:t>UiT`s</a:t>
            </a:r>
            <a:r>
              <a:rPr lang="nb-NO" sz="4000" dirty="0"/>
              <a:t> </a:t>
            </a:r>
            <a:r>
              <a:rPr lang="nb-NO" sz="4000" dirty="0">
                <a:hlinkClick r:id="rId4"/>
              </a:rPr>
              <a:t>DMP policy</a:t>
            </a:r>
            <a:endParaRPr lang="nb-NO" sz="4000" dirty="0"/>
          </a:p>
        </p:txBody>
      </p:sp>
      <p:sp>
        <p:nvSpPr>
          <p:cNvPr id="6" name="TekstSylinder 5">
            <a:extLst>
              <a:ext uri="{FF2B5EF4-FFF2-40B4-BE49-F238E27FC236}">
                <a16:creationId xmlns:a16="http://schemas.microsoft.com/office/drawing/2014/main" id="{548FAF00-99CE-46B4-8751-74B22A1735AC}"/>
              </a:ext>
            </a:extLst>
          </p:cNvPr>
          <p:cNvSpPr txBox="1"/>
          <p:nvPr/>
        </p:nvSpPr>
        <p:spPr>
          <a:xfrm>
            <a:off x="656947" y="710214"/>
            <a:ext cx="6272173" cy="707886"/>
          </a:xfrm>
          <a:prstGeom prst="rect">
            <a:avLst/>
          </a:prstGeom>
          <a:noFill/>
        </p:spPr>
        <p:txBody>
          <a:bodyPr wrap="square" rtlCol="0">
            <a:spAutoFit/>
          </a:bodyPr>
          <a:lstStyle/>
          <a:p>
            <a:r>
              <a:rPr lang="nb-NO" sz="4000" dirty="0"/>
              <a:t>UiT - Data Management Plan</a:t>
            </a:r>
          </a:p>
        </p:txBody>
      </p:sp>
    </p:spTree>
    <p:extLst>
      <p:ext uri="{BB962C8B-B14F-4D97-AF65-F5344CB8AC3E}">
        <p14:creationId xmlns:p14="http://schemas.microsoft.com/office/powerpoint/2010/main" val="2186302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for researcher (1)</a:t>
            </a:r>
            <a:endParaRPr lang="nb-NO" dirty="0"/>
          </a:p>
        </p:txBody>
      </p:sp>
      <p:sp>
        <p:nvSpPr>
          <p:cNvPr id="3" name="Content Placeholder 2"/>
          <p:cNvSpPr>
            <a:spLocks noGrp="1"/>
          </p:cNvSpPr>
          <p:nvPr>
            <p:ph idx="1"/>
          </p:nvPr>
        </p:nvSpPr>
        <p:spPr>
          <a:xfrm>
            <a:off x="838200" y="1762188"/>
            <a:ext cx="10515600" cy="4798410"/>
          </a:xfrm>
        </p:spPr>
        <p:txBody>
          <a:bodyPr/>
          <a:lstStyle/>
          <a:p>
            <a:r>
              <a:rPr lang="nb-NO" dirty="0"/>
              <a:t>First </a:t>
            </a:r>
            <a:r>
              <a:rPr lang="nb-NO" dirty="0" err="1"/>
              <a:t>of</a:t>
            </a:r>
            <a:r>
              <a:rPr lang="nb-NO" dirty="0"/>
              <a:t> all : </a:t>
            </a:r>
            <a:r>
              <a:rPr lang="nb-NO" b="1" dirty="0"/>
              <a:t>It is a </a:t>
            </a:r>
            <a:r>
              <a:rPr lang="nb-NO" b="1" dirty="0" err="1"/>
              <a:t>useful</a:t>
            </a:r>
            <a:r>
              <a:rPr lang="nb-NO" b="1" dirty="0"/>
              <a:t> </a:t>
            </a:r>
            <a:r>
              <a:rPr lang="nb-NO" b="1" dirty="0" err="1"/>
              <a:t>tool</a:t>
            </a:r>
            <a:r>
              <a:rPr lang="nb-NO" b="1" dirty="0"/>
              <a:t> for </a:t>
            </a:r>
            <a:r>
              <a:rPr lang="nb-NO" b="1" dirty="0" err="1"/>
              <a:t>you</a:t>
            </a:r>
            <a:r>
              <a:rPr lang="nb-NO" b="1" dirty="0"/>
              <a:t> as a </a:t>
            </a:r>
            <a:r>
              <a:rPr lang="nb-NO" b="1" dirty="0" err="1"/>
              <a:t>researcher</a:t>
            </a:r>
            <a:endParaRPr lang="nb-NO" b="1" dirty="0"/>
          </a:p>
          <a:p>
            <a:endParaRPr lang="en-US" dirty="0"/>
          </a:p>
          <a:p>
            <a:pPr marL="342900" indent="-342900">
              <a:buFont typeface="Arial" panose="020B0604020202020204" pitchFamily="34" charset="0"/>
              <a:buChar char="•"/>
            </a:pPr>
            <a:r>
              <a:rPr lang="en-US" dirty="0"/>
              <a:t>Helps you to </a:t>
            </a:r>
            <a:r>
              <a:rPr lang="en-US" b="1" dirty="0"/>
              <a:t>keep track on your data </a:t>
            </a:r>
            <a:r>
              <a:rPr lang="en-US" dirty="0"/>
              <a:t>throughout the whole project</a:t>
            </a:r>
          </a:p>
          <a:p>
            <a:pPr marL="800100" lvl="1" indent="-342900">
              <a:buFont typeface="Arial" panose="020B0604020202020204" pitchFamily="34" charset="0"/>
              <a:buChar char="•"/>
            </a:pPr>
            <a:r>
              <a:rPr lang="nb-NO" sz="2000" dirty="0"/>
              <a:t>Planning </a:t>
            </a:r>
            <a:r>
              <a:rPr lang="nb-NO" sz="2000" dirty="0" err="1"/>
              <a:t>of</a:t>
            </a:r>
            <a:r>
              <a:rPr lang="nb-NO" sz="2000" dirty="0"/>
              <a:t> </a:t>
            </a:r>
            <a:r>
              <a:rPr lang="nb-NO" sz="2000" dirty="0" err="1"/>
              <a:t>everything</a:t>
            </a:r>
            <a:r>
              <a:rPr lang="nb-NO" sz="2000" dirty="0"/>
              <a:t> </a:t>
            </a:r>
            <a:r>
              <a:rPr lang="nb-NO" sz="2000" dirty="0" err="1"/>
              <a:t>that</a:t>
            </a:r>
            <a:r>
              <a:rPr lang="nb-NO" sz="2000" dirty="0"/>
              <a:t> has to do </a:t>
            </a:r>
            <a:r>
              <a:rPr lang="nb-NO" sz="2000" dirty="0" err="1"/>
              <a:t>with</a:t>
            </a:r>
            <a:r>
              <a:rPr lang="nb-NO" sz="2000" dirty="0"/>
              <a:t> </a:t>
            </a:r>
            <a:r>
              <a:rPr lang="nb-NO" sz="2000" b="1" dirty="0"/>
              <a:t>data management</a:t>
            </a:r>
          </a:p>
          <a:p>
            <a:pPr marL="800100" lvl="1" indent="-342900">
              <a:buFont typeface="Arial" panose="020B0604020202020204" pitchFamily="34" charset="0"/>
              <a:buChar char="•"/>
            </a:pPr>
            <a:r>
              <a:rPr lang="nb-NO" sz="2000" dirty="0" err="1"/>
              <a:t>Assures</a:t>
            </a:r>
            <a:r>
              <a:rPr lang="nb-NO" sz="2000" dirty="0"/>
              <a:t> </a:t>
            </a:r>
            <a:r>
              <a:rPr lang="nb-NO" sz="2000" b="1" dirty="0" err="1"/>
              <a:t>quality</a:t>
            </a:r>
            <a:r>
              <a:rPr lang="nb-NO" sz="2000" b="1" dirty="0"/>
              <a:t> </a:t>
            </a:r>
            <a:r>
              <a:rPr lang="nb-NO" sz="2000" b="1" dirty="0" err="1"/>
              <a:t>of</a:t>
            </a:r>
            <a:r>
              <a:rPr lang="nb-NO" sz="2000" b="1" dirty="0"/>
              <a:t> data </a:t>
            </a:r>
            <a:r>
              <a:rPr lang="nb-NO" sz="2000" dirty="0" err="1"/>
              <a:t>produced</a:t>
            </a:r>
            <a:r>
              <a:rPr lang="nb-NO" sz="2000" dirty="0"/>
              <a:t> in </a:t>
            </a:r>
            <a:r>
              <a:rPr lang="nb-NO" sz="2000" dirty="0" err="1"/>
              <a:t>your</a:t>
            </a:r>
            <a:r>
              <a:rPr lang="nb-NO" sz="2000" dirty="0"/>
              <a:t> </a:t>
            </a:r>
            <a:r>
              <a:rPr lang="nb-NO" sz="2000" dirty="0" err="1"/>
              <a:t>project</a:t>
            </a:r>
            <a:endParaRPr lang="nb-NO" sz="2000" dirty="0"/>
          </a:p>
          <a:p>
            <a:pPr marL="800100" lvl="1" indent="-342900">
              <a:buFont typeface="Arial" panose="020B0604020202020204" pitchFamily="34" charset="0"/>
              <a:buChar char="•"/>
            </a:pPr>
            <a:r>
              <a:rPr lang="nb-NO" sz="2000" dirty="0" err="1"/>
              <a:t>Assures</a:t>
            </a:r>
            <a:r>
              <a:rPr lang="nb-NO" sz="2000" dirty="0"/>
              <a:t> </a:t>
            </a:r>
            <a:r>
              <a:rPr lang="nb-NO" sz="2000" b="1" dirty="0" err="1"/>
              <a:t>future</a:t>
            </a:r>
            <a:r>
              <a:rPr lang="nb-NO" sz="2000" b="1" dirty="0"/>
              <a:t> re-</a:t>
            </a:r>
            <a:r>
              <a:rPr lang="nb-NO" sz="2000" b="1" dirty="0" err="1"/>
              <a:t>use</a:t>
            </a:r>
            <a:r>
              <a:rPr lang="nb-NO" sz="2000" b="1" dirty="0"/>
              <a:t> </a:t>
            </a:r>
            <a:r>
              <a:rPr lang="nb-NO" sz="2000" dirty="0" err="1"/>
              <a:t>of</a:t>
            </a:r>
            <a:r>
              <a:rPr lang="nb-NO" sz="2000" dirty="0"/>
              <a:t> </a:t>
            </a:r>
            <a:r>
              <a:rPr lang="nb-NO" sz="2000" dirty="0" err="1"/>
              <a:t>your</a:t>
            </a:r>
            <a:r>
              <a:rPr lang="nb-NO" sz="2000" dirty="0"/>
              <a:t> data</a:t>
            </a:r>
          </a:p>
          <a:p>
            <a:pPr marL="800100" lvl="1" indent="-342900">
              <a:buFont typeface="Arial" panose="020B0604020202020204" pitchFamily="34" charset="0"/>
              <a:buChar char="•"/>
            </a:pPr>
            <a:endParaRPr lang="nb-NO" sz="2000" dirty="0"/>
          </a:p>
          <a:p>
            <a:pPr marL="342900" indent="-342900">
              <a:buFont typeface="Arial" panose="020B0604020202020204" pitchFamily="34" charset="0"/>
              <a:buChar char="•"/>
            </a:pPr>
            <a:r>
              <a:rPr lang="nb-NO" dirty="0" err="1"/>
              <a:t>Gives</a:t>
            </a:r>
            <a:r>
              <a:rPr lang="nb-NO" dirty="0"/>
              <a:t> an </a:t>
            </a:r>
            <a:r>
              <a:rPr lang="nb-NO" b="1" dirty="0" err="1"/>
              <a:t>overview</a:t>
            </a:r>
            <a:r>
              <a:rPr lang="nb-NO" b="1" dirty="0"/>
              <a:t> </a:t>
            </a:r>
            <a:r>
              <a:rPr lang="nb-NO" b="1" dirty="0" err="1"/>
              <a:t>of</a:t>
            </a:r>
            <a:r>
              <a:rPr lang="nb-NO" b="1" dirty="0"/>
              <a:t> </a:t>
            </a:r>
            <a:r>
              <a:rPr lang="nb-NO" b="1" dirty="0" err="1"/>
              <a:t>costs</a:t>
            </a:r>
            <a:r>
              <a:rPr lang="nb-NO" b="1" dirty="0"/>
              <a:t> </a:t>
            </a:r>
            <a:r>
              <a:rPr lang="nb-NO" dirty="0" err="1"/>
              <a:t>related</a:t>
            </a:r>
            <a:r>
              <a:rPr lang="nb-NO" dirty="0"/>
              <a:t> to data management</a:t>
            </a:r>
          </a:p>
          <a:p>
            <a:pPr marL="800100" lvl="1" indent="-342900">
              <a:buFont typeface="Arial" panose="020B0604020202020204" pitchFamily="34" charset="0"/>
              <a:buChar char="•"/>
            </a:pPr>
            <a:r>
              <a:rPr lang="nb-NO" sz="2000" dirty="0" err="1"/>
              <a:t>Include</a:t>
            </a:r>
            <a:r>
              <a:rPr lang="nb-NO" sz="2000" dirty="0"/>
              <a:t> in </a:t>
            </a:r>
            <a:r>
              <a:rPr lang="nb-NO" sz="2000" dirty="0" err="1"/>
              <a:t>your</a:t>
            </a:r>
            <a:r>
              <a:rPr lang="nb-NO" sz="2000" dirty="0"/>
              <a:t> </a:t>
            </a:r>
            <a:r>
              <a:rPr lang="nb-NO" sz="2000" dirty="0" err="1"/>
              <a:t>budget</a:t>
            </a:r>
            <a:r>
              <a:rPr lang="nb-NO" sz="2000" dirty="0"/>
              <a:t> </a:t>
            </a:r>
            <a:r>
              <a:rPr lang="nb-NO" sz="2000" dirty="0" err="1"/>
              <a:t>when</a:t>
            </a:r>
            <a:r>
              <a:rPr lang="nb-NO" sz="2000" dirty="0"/>
              <a:t> </a:t>
            </a:r>
            <a:r>
              <a:rPr lang="nb-NO" sz="2000" dirty="0" err="1"/>
              <a:t>applying</a:t>
            </a:r>
            <a:r>
              <a:rPr lang="nb-NO" sz="2000" dirty="0"/>
              <a:t> for </a:t>
            </a:r>
            <a:r>
              <a:rPr lang="nb-NO" sz="2000" dirty="0" err="1"/>
              <a:t>funding</a:t>
            </a:r>
            <a:r>
              <a:rPr lang="nb-NO" sz="2000" dirty="0"/>
              <a:t>! </a:t>
            </a:r>
          </a:p>
          <a:p>
            <a:pPr lvl="2"/>
            <a:endParaRPr lang="nb-NO" sz="2000" dirty="0"/>
          </a:p>
          <a:p>
            <a:pPr marL="342900" indent="-342900">
              <a:buFont typeface="Arial" panose="020B0604020202020204" pitchFamily="34" charset="0"/>
              <a:buChar char="•"/>
            </a:pPr>
            <a:r>
              <a:rPr lang="en-US" dirty="0"/>
              <a:t>Helps you to </a:t>
            </a:r>
            <a:r>
              <a:rPr lang="en-US" b="1" dirty="0"/>
              <a:t>save time </a:t>
            </a:r>
            <a:r>
              <a:rPr lang="en-US" dirty="0"/>
              <a:t>and extra work later on</a:t>
            </a:r>
          </a:p>
          <a:p>
            <a:pPr marL="800100" lvl="1" indent="-342900">
              <a:buFont typeface="Arial" panose="020B0604020202020204" pitchFamily="34" charset="0"/>
              <a:buChar char="•"/>
            </a:pPr>
            <a:r>
              <a:rPr lang="en-US" sz="2000" dirty="0"/>
              <a:t>Choose </a:t>
            </a:r>
            <a:r>
              <a:rPr lang="en-US" sz="2000" b="1" dirty="0"/>
              <a:t>right file formats </a:t>
            </a:r>
            <a:r>
              <a:rPr lang="en-US" sz="2000" dirty="0"/>
              <a:t>for archiving from the start</a:t>
            </a:r>
          </a:p>
          <a:p>
            <a:pPr marL="800100" lvl="1" indent="-342900">
              <a:buFont typeface="Arial" panose="020B0604020202020204" pitchFamily="34" charset="0"/>
              <a:buChar char="•"/>
            </a:pPr>
            <a:r>
              <a:rPr lang="en-US" sz="2000" b="1" dirty="0"/>
              <a:t>Document  and structure your data </a:t>
            </a:r>
            <a:r>
              <a:rPr lang="en-US" sz="2000" dirty="0"/>
              <a:t>for archiving from the start</a:t>
            </a:r>
          </a:p>
          <a:p>
            <a:endParaRPr lang="nb-NO" dirty="0"/>
          </a:p>
        </p:txBody>
      </p:sp>
      <p:pic>
        <p:nvPicPr>
          <p:cNvPr id="4" name="Picture 2" descr="Bilderesultat for carrot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40640" y="107360"/>
            <a:ext cx="1751360" cy="1654828"/>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3246120" y="-1277008"/>
            <a:ext cx="10515600" cy="4414775"/>
          </a:xfrm>
          <a:prstGeom prst="rect">
            <a:avLst/>
          </a:prstGeom>
        </p:spPr>
        <p:txBody>
          <a:bodyPr vert="horz" lIns="91440" tIns="45720" rIns="91440" bIns="45720" rtlCol="0" anchor="t" anchorCtr="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nb-NO" dirty="0"/>
          </a:p>
        </p:txBody>
      </p:sp>
    </p:spTree>
    <p:extLst>
      <p:ext uri="{BB962C8B-B14F-4D97-AF65-F5344CB8AC3E}">
        <p14:creationId xmlns:p14="http://schemas.microsoft.com/office/powerpoint/2010/main" val="152995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for researcher (2)</a:t>
            </a:r>
            <a:endParaRPr lang="nb-NO" dirty="0"/>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nb-NO" dirty="0" err="1"/>
              <a:t>Gives</a:t>
            </a:r>
            <a:r>
              <a:rPr lang="nb-NO" dirty="0"/>
              <a:t> </a:t>
            </a:r>
            <a:r>
              <a:rPr lang="nb-NO" dirty="0" err="1"/>
              <a:t>funders</a:t>
            </a:r>
            <a:r>
              <a:rPr lang="nb-NO" dirty="0"/>
              <a:t>, supervisors, </a:t>
            </a:r>
            <a:r>
              <a:rPr lang="nb-NO" dirty="0" err="1"/>
              <a:t>colleagues</a:t>
            </a:r>
            <a:r>
              <a:rPr lang="nb-NO" dirty="0"/>
              <a:t> and </a:t>
            </a:r>
            <a:r>
              <a:rPr lang="nb-NO" dirty="0" err="1"/>
              <a:t>employer</a:t>
            </a:r>
            <a:r>
              <a:rPr lang="nb-NO" dirty="0"/>
              <a:t> an </a:t>
            </a:r>
            <a:r>
              <a:rPr lang="nb-NO" b="1" dirty="0" err="1"/>
              <a:t>overview</a:t>
            </a:r>
            <a:r>
              <a:rPr lang="nb-NO" b="1" dirty="0"/>
              <a:t> </a:t>
            </a:r>
            <a:r>
              <a:rPr lang="nb-NO" b="1" dirty="0" err="1"/>
              <a:t>of</a:t>
            </a:r>
            <a:r>
              <a:rPr lang="nb-NO" b="1" dirty="0"/>
              <a:t> </a:t>
            </a:r>
            <a:r>
              <a:rPr lang="nb-NO" b="1" dirty="0" err="1"/>
              <a:t>your</a:t>
            </a:r>
            <a:r>
              <a:rPr lang="nb-NO" b="1" dirty="0"/>
              <a:t> plans</a:t>
            </a:r>
          </a:p>
          <a:p>
            <a:pPr marL="800100" lvl="1" indent="-342900">
              <a:buFont typeface="Arial" panose="020B0604020202020204" pitchFamily="34" charset="0"/>
              <a:buChar char="•"/>
            </a:pPr>
            <a:r>
              <a:rPr lang="nb-NO" sz="2000" dirty="0" err="1"/>
              <a:t>Receive</a:t>
            </a:r>
            <a:r>
              <a:rPr lang="nb-NO" sz="2000" dirty="0"/>
              <a:t> </a:t>
            </a:r>
            <a:r>
              <a:rPr lang="nb-NO" sz="2000" b="1" dirty="0"/>
              <a:t>feedback and </a:t>
            </a:r>
            <a:r>
              <a:rPr lang="nb-NO" sz="2000" b="1" dirty="0" err="1"/>
              <a:t>advice</a:t>
            </a:r>
            <a:endParaRPr lang="nb-NO" sz="2000" b="1" dirty="0"/>
          </a:p>
          <a:p>
            <a:endParaRPr lang="nb-NO" dirty="0"/>
          </a:p>
          <a:p>
            <a:pPr marL="342900" indent="-342900">
              <a:buFont typeface="Arial" panose="020B0604020202020204" pitchFamily="34" charset="0"/>
              <a:buChar char="•"/>
            </a:pPr>
            <a:r>
              <a:rPr lang="nb-NO" dirty="0"/>
              <a:t>Shows </a:t>
            </a:r>
            <a:r>
              <a:rPr lang="nb-NO" b="1" dirty="0" err="1"/>
              <a:t>accountability</a:t>
            </a:r>
            <a:endParaRPr lang="nb-NO" b="1" dirty="0"/>
          </a:p>
          <a:p>
            <a:pPr marL="800100" lvl="1" indent="-342900">
              <a:buFont typeface="Arial" panose="020B0604020202020204" pitchFamily="34" charset="0"/>
              <a:buChar char="•"/>
            </a:pPr>
            <a:r>
              <a:rPr lang="nb-NO" sz="2000" dirty="0"/>
              <a:t>A </a:t>
            </a:r>
            <a:r>
              <a:rPr lang="nb-NO" sz="2000" dirty="0" err="1"/>
              <a:t>good</a:t>
            </a:r>
            <a:r>
              <a:rPr lang="nb-NO" sz="2000" dirty="0"/>
              <a:t> DMP </a:t>
            </a:r>
            <a:r>
              <a:rPr lang="nb-NO" sz="2000" b="1" dirty="0" err="1"/>
              <a:t>positively</a:t>
            </a:r>
            <a:r>
              <a:rPr lang="nb-NO" sz="2000" b="1" dirty="0"/>
              <a:t> </a:t>
            </a:r>
            <a:r>
              <a:rPr lang="nb-NO" sz="2000" b="1" dirty="0" err="1"/>
              <a:t>influences</a:t>
            </a:r>
            <a:r>
              <a:rPr lang="nb-NO" sz="2000" b="1" dirty="0"/>
              <a:t> </a:t>
            </a:r>
            <a:r>
              <a:rPr lang="nb-NO" sz="2000" dirty="0" err="1"/>
              <a:t>your</a:t>
            </a:r>
            <a:r>
              <a:rPr lang="nb-NO" sz="2000" dirty="0"/>
              <a:t> </a:t>
            </a:r>
            <a:r>
              <a:rPr lang="nb-NO" sz="2000" dirty="0" err="1"/>
              <a:t>project</a:t>
            </a:r>
            <a:r>
              <a:rPr lang="nb-NO" sz="2000" dirty="0"/>
              <a:t> </a:t>
            </a:r>
            <a:r>
              <a:rPr lang="nb-NO" sz="2000" dirty="0" err="1"/>
              <a:t>proposal</a:t>
            </a:r>
            <a:r>
              <a:rPr lang="nb-NO" sz="2000" dirty="0"/>
              <a:t> </a:t>
            </a:r>
          </a:p>
          <a:p>
            <a:endParaRPr lang="nb-NO" dirty="0"/>
          </a:p>
          <a:p>
            <a:pPr marL="342900" indent="-342900">
              <a:buFont typeface="Arial" panose="020B0604020202020204" pitchFamily="34" charset="0"/>
              <a:buChar char="•"/>
            </a:pPr>
            <a:r>
              <a:rPr lang="nb-NO" dirty="0"/>
              <a:t>Helps to make </a:t>
            </a:r>
            <a:r>
              <a:rPr lang="nb-NO" dirty="0" err="1"/>
              <a:t>your</a:t>
            </a:r>
            <a:r>
              <a:rPr lang="nb-NO" dirty="0"/>
              <a:t> </a:t>
            </a:r>
            <a:r>
              <a:rPr lang="nb-NO" dirty="0" err="1"/>
              <a:t>research</a:t>
            </a:r>
            <a:r>
              <a:rPr lang="nb-NO" dirty="0"/>
              <a:t> data as </a:t>
            </a:r>
            <a:r>
              <a:rPr lang="nb-NO" b="1" dirty="0"/>
              <a:t>FAIR</a:t>
            </a:r>
            <a:r>
              <a:rPr lang="nb-NO" dirty="0"/>
              <a:t> as </a:t>
            </a:r>
            <a:r>
              <a:rPr lang="nb-NO" dirty="0" err="1"/>
              <a:t>possible</a:t>
            </a:r>
            <a:endParaRPr lang="nb-NO" dirty="0"/>
          </a:p>
        </p:txBody>
      </p:sp>
      <p:pic>
        <p:nvPicPr>
          <p:cNvPr id="4" name="Picture 2" descr="Bilderesultat for carrot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40640" y="107360"/>
            <a:ext cx="1751360" cy="1654828"/>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3246120" y="-1301177"/>
            <a:ext cx="10515600" cy="4414775"/>
          </a:xfrm>
          <a:prstGeom prst="rect">
            <a:avLst/>
          </a:prstGeom>
        </p:spPr>
        <p:txBody>
          <a:bodyPr vert="horz" lIns="91440" tIns="45720" rIns="91440" bIns="45720" rtlCol="0" anchor="t" anchorCtr="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nb-NO" dirty="0"/>
          </a:p>
        </p:txBody>
      </p:sp>
    </p:spTree>
    <p:extLst>
      <p:ext uri="{BB962C8B-B14F-4D97-AF65-F5344CB8AC3E}">
        <p14:creationId xmlns:p14="http://schemas.microsoft.com/office/powerpoint/2010/main" val="1068504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z="3000" dirty="0"/>
              <a:t>The FAIR Data </a:t>
            </a:r>
            <a:r>
              <a:rPr lang="nb-NO" sz="3000" dirty="0" err="1"/>
              <a:t>Principles</a:t>
            </a:r>
            <a:endParaRPr lang="nb-NO" sz="3000" dirty="0"/>
          </a:p>
        </p:txBody>
      </p:sp>
      <p:sp>
        <p:nvSpPr>
          <p:cNvPr id="3" name="Content Placeholder 2"/>
          <p:cNvSpPr>
            <a:spLocks noGrp="1"/>
          </p:cNvSpPr>
          <p:nvPr>
            <p:ph sz="half" idx="1"/>
          </p:nvPr>
        </p:nvSpPr>
        <p:spPr>
          <a:xfrm>
            <a:off x="838200" y="1858309"/>
            <a:ext cx="5181600" cy="4351338"/>
          </a:xfrm>
        </p:spPr>
        <p:txBody>
          <a:bodyPr/>
          <a:lstStyle/>
          <a:p>
            <a:r>
              <a:rPr lang="en-US" sz="2000" b="1" dirty="0">
                <a:solidFill>
                  <a:srgbClr val="C00000"/>
                </a:solidFill>
              </a:rPr>
              <a:t>F</a:t>
            </a:r>
            <a:r>
              <a:rPr lang="en-US" sz="2000" b="1" dirty="0"/>
              <a:t>indable</a:t>
            </a:r>
            <a:br>
              <a:rPr lang="en-US" sz="2000" dirty="0"/>
            </a:br>
            <a:r>
              <a:rPr lang="en-US" sz="2000" dirty="0"/>
              <a:t>Metadata and data should be easy to find for both humans and computers. </a:t>
            </a:r>
          </a:p>
          <a:p>
            <a:r>
              <a:rPr lang="en-US" sz="2000" b="1" dirty="0">
                <a:solidFill>
                  <a:srgbClr val="C00000"/>
                </a:solidFill>
              </a:rPr>
              <a:t>A</a:t>
            </a:r>
            <a:r>
              <a:rPr lang="en-US" sz="2000" b="1" dirty="0"/>
              <a:t>ccessible</a:t>
            </a:r>
            <a:br>
              <a:rPr lang="en-US" sz="2000" dirty="0"/>
            </a:br>
            <a:r>
              <a:rPr lang="en-US" sz="2000" dirty="0"/>
              <a:t>Easy to access – technical aspect</a:t>
            </a:r>
          </a:p>
          <a:p>
            <a:r>
              <a:rPr lang="en-US" sz="2000" b="1" dirty="0">
                <a:solidFill>
                  <a:srgbClr val="C00000"/>
                </a:solidFill>
              </a:rPr>
              <a:t>I</a:t>
            </a:r>
            <a:r>
              <a:rPr lang="en-US" sz="2000" b="1" dirty="0"/>
              <a:t>nteroperable</a:t>
            </a:r>
            <a:br>
              <a:rPr lang="en-US" sz="2000" dirty="0"/>
            </a:br>
            <a:r>
              <a:rPr lang="en-US" sz="2000" dirty="0"/>
              <a:t>To search, compare and process both metadata and data across archives and systems</a:t>
            </a:r>
          </a:p>
          <a:p>
            <a:r>
              <a:rPr lang="en-US" sz="2000" b="1" dirty="0">
                <a:solidFill>
                  <a:srgbClr val="C00000"/>
                </a:solidFill>
              </a:rPr>
              <a:t>R</a:t>
            </a:r>
            <a:r>
              <a:rPr lang="en-US" sz="2000" b="1" dirty="0"/>
              <a:t>eusable</a:t>
            </a:r>
            <a:br>
              <a:rPr lang="en-US" sz="2000" dirty="0"/>
            </a:br>
            <a:r>
              <a:rPr lang="en-US" sz="2000" dirty="0"/>
              <a:t>Data can be replicated and/or re-used through documentation and user licenses</a:t>
            </a:r>
          </a:p>
          <a:p>
            <a:endParaRPr lang="nb-NO" sz="2000" b="1" dirty="0"/>
          </a:p>
          <a:p>
            <a:pPr marL="800100" lvl="1" indent="-342900">
              <a:buFont typeface="Arial" panose="020B0604020202020204" pitchFamily="34" charset="0"/>
              <a:buChar char="•"/>
            </a:pPr>
            <a:endParaRPr lang="nb-NO" sz="1600" b="1" dirty="0"/>
          </a:p>
          <a:p>
            <a:pPr marL="800100" lvl="1" indent="-342900">
              <a:buFont typeface="Arial" panose="020B0604020202020204" pitchFamily="34" charset="0"/>
              <a:buChar char="•"/>
            </a:pPr>
            <a:endParaRPr lang="nb-NO" sz="1600" dirty="0"/>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2200" y="1452347"/>
            <a:ext cx="6019800" cy="4474818"/>
          </a:xfrm>
          <a:prstGeom prst="rect">
            <a:avLst/>
          </a:prstGeom>
        </p:spPr>
      </p:pic>
      <p:sp>
        <p:nvSpPr>
          <p:cNvPr id="6" name="Rectangle 5"/>
          <p:cNvSpPr/>
          <p:nvPr/>
        </p:nvSpPr>
        <p:spPr>
          <a:xfrm>
            <a:off x="7646237" y="6417703"/>
            <a:ext cx="4172495" cy="415498"/>
          </a:xfrm>
          <a:prstGeom prst="rect">
            <a:avLst/>
          </a:prstGeom>
        </p:spPr>
        <p:txBody>
          <a:bodyPr wrap="square">
            <a:spAutoFit/>
          </a:bodyPr>
          <a:lstStyle/>
          <a:p>
            <a:r>
              <a:rPr lang="en-US" sz="1000" b="0" i="0" dirty="0">
                <a:solidFill>
                  <a:srgbClr val="333333"/>
                </a:solidFill>
                <a:effectLst/>
                <a:latin typeface="Roboto"/>
              </a:rPr>
              <a:t>This image was created by </a:t>
            </a:r>
            <a:r>
              <a:rPr lang="en-US" sz="1000" b="0" i="0" u="none" strike="noStrike" dirty="0" err="1">
                <a:solidFill>
                  <a:srgbClr val="428BCA"/>
                </a:solidFill>
                <a:effectLst/>
                <a:latin typeface="Roboto"/>
                <a:hlinkClick r:id="rId4"/>
              </a:rPr>
              <a:t>Scriberia</a:t>
            </a:r>
            <a:r>
              <a:rPr lang="en-US" sz="1000" b="0" i="0" dirty="0">
                <a:solidFill>
                  <a:srgbClr val="333333"/>
                </a:solidFill>
                <a:effectLst/>
                <a:latin typeface="Roboto"/>
              </a:rPr>
              <a:t> for The Turing Way community and is used under a CC-BY </a:t>
            </a:r>
            <a:r>
              <a:rPr lang="en-US" sz="1000" b="0" i="0" dirty="0" err="1">
                <a:solidFill>
                  <a:srgbClr val="333333"/>
                </a:solidFill>
                <a:effectLst/>
                <a:latin typeface="Roboto"/>
              </a:rPr>
              <a:t>licence</a:t>
            </a:r>
            <a:r>
              <a:rPr lang="en-US" sz="1000" b="0" i="0" dirty="0">
                <a:solidFill>
                  <a:srgbClr val="333333"/>
                </a:solidFill>
                <a:effectLst/>
                <a:latin typeface="Roboto"/>
              </a:rPr>
              <a:t>.</a:t>
            </a:r>
            <a:endParaRPr lang="nb-NO" sz="1000" dirty="0"/>
          </a:p>
        </p:txBody>
      </p:sp>
      <p:sp>
        <p:nvSpPr>
          <p:cNvPr id="7" name="Rectangle 6"/>
          <p:cNvSpPr/>
          <p:nvPr/>
        </p:nvSpPr>
        <p:spPr>
          <a:xfrm>
            <a:off x="9751890" y="6579552"/>
            <a:ext cx="2359941" cy="400110"/>
          </a:xfrm>
          <a:prstGeom prst="rect">
            <a:avLst/>
          </a:prstGeom>
        </p:spPr>
        <p:txBody>
          <a:bodyPr wrap="none">
            <a:spAutoFit/>
          </a:bodyPr>
          <a:lstStyle/>
          <a:p>
            <a:r>
              <a:rPr lang="nb-NO" sz="1000" dirty="0">
                <a:hlinkClick r:id="rId5"/>
              </a:rPr>
              <a:t>https://doi.org/10.5281/zenodo.3695300</a:t>
            </a:r>
            <a:endParaRPr lang="nb-NO" sz="1000" dirty="0"/>
          </a:p>
          <a:p>
            <a:endParaRPr lang="nb-NO" sz="1000" dirty="0"/>
          </a:p>
        </p:txBody>
      </p:sp>
    </p:spTree>
    <p:extLst>
      <p:ext uri="{BB962C8B-B14F-4D97-AF65-F5344CB8AC3E}">
        <p14:creationId xmlns:p14="http://schemas.microsoft.com/office/powerpoint/2010/main" val="297634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a:t>Main </a:t>
            </a:r>
            <a:r>
              <a:rPr lang="nb-NO" dirty="0" err="1"/>
              <a:t>requirements</a:t>
            </a:r>
            <a:r>
              <a:rPr lang="nb-NO" dirty="0"/>
              <a:t> from UiT (and </a:t>
            </a:r>
            <a:r>
              <a:rPr lang="nb-NO" dirty="0" err="1"/>
              <a:t>funders</a:t>
            </a:r>
            <a:r>
              <a:rPr lang="nb-NO" dirty="0"/>
              <a:t>)</a:t>
            </a:r>
          </a:p>
        </p:txBody>
      </p:sp>
      <p:sp>
        <p:nvSpPr>
          <p:cNvPr id="4" name="Plasshaldar for innhald 2"/>
          <p:cNvSpPr>
            <a:spLocks noGrp="1"/>
          </p:cNvSpPr>
          <p:nvPr>
            <p:ph idx="1"/>
          </p:nvPr>
        </p:nvSpPr>
        <p:spPr>
          <a:xfrm>
            <a:off x="76200" y="2006029"/>
            <a:ext cx="3916680" cy="3068892"/>
          </a:xfrm>
          <a:ln>
            <a:solidFill>
              <a:schemeClr val="tx1"/>
            </a:solidFill>
          </a:ln>
        </p:spPr>
        <p:txBody>
          <a:bodyPr>
            <a:normAutofit/>
          </a:bodyPr>
          <a:lstStyle/>
          <a:p>
            <a:r>
              <a:rPr lang="en-GB" sz="2000" b="1" dirty="0"/>
              <a:t>UiT</a:t>
            </a:r>
            <a:endParaRPr lang="en-GB" b="1" dirty="0"/>
          </a:p>
          <a:p>
            <a:r>
              <a:rPr lang="en-US" sz="2000" dirty="0"/>
              <a:t>The researcher shall write a DMP in an early phase of the project and preferably within six months of the start of the project. </a:t>
            </a:r>
          </a:p>
          <a:p>
            <a:endParaRPr lang="en-US" dirty="0"/>
          </a:p>
          <a:p>
            <a:r>
              <a:rPr lang="en-GB" sz="1400" dirty="0">
                <a:hlinkClick r:id="rId3"/>
              </a:rPr>
              <a:t>Principles and guidelines for research data management at UiT</a:t>
            </a:r>
            <a:endParaRPr lang="en-US" sz="1400" i="1" dirty="0"/>
          </a:p>
          <a:p>
            <a:pPr marL="0" indent="0">
              <a:buNone/>
            </a:pPr>
            <a:endParaRPr lang="en-GB" sz="2000" dirty="0"/>
          </a:p>
          <a:p>
            <a:pPr marL="0" indent="0">
              <a:buNone/>
            </a:pPr>
            <a:endParaRPr lang="en-GB" dirty="0"/>
          </a:p>
        </p:txBody>
      </p:sp>
      <p:sp>
        <p:nvSpPr>
          <p:cNvPr id="5" name="Plasshaldar for innhald 2"/>
          <p:cNvSpPr txBox="1">
            <a:spLocks/>
          </p:cNvSpPr>
          <p:nvPr/>
        </p:nvSpPr>
        <p:spPr>
          <a:xfrm>
            <a:off x="4145280" y="2006029"/>
            <a:ext cx="3916680" cy="3068892"/>
          </a:xfrm>
          <a:prstGeom prst="rect">
            <a:avLst/>
          </a:prstGeom>
          <a:ln>
            <a:solidFill>
              <a:schemeClr val="tx1"/>
            </a:solidFill>
          </a:ln>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1" dirty="0"/>
              <a:t>RCN</a:t>
            </a:r>
          </a:p>
          <a:p>
            <a:r>
              <a:rPr lang="en-US" dirty="0"/>
              <a:t>The management of research data must be described in a DMP.</a:t>
            </a:r>
          </a:p>
          <a:p>
            <a:endParaRPr lang="en-US" dirty="0"/>
          </a:p>
          <a:p>
            <a:endParaRPr lang="en-US" dirty="0"/>
          </a:p>
          <a:p>
            <a:r>
              <a:rPr lang="en-US" sz="1400" dirty="0">
                <a:hlinkClick r:id="rId4"/>
              </a:rPr>
              <a:t>RCN’s policy for Open Access to research data</a:t>
            </a:r>
            <a:endParaRPr lang="en-US" sz="1400" i="1" dirty="0"/>
          </a:p>
          <a:p>
            <a:endParaRPr lang="en-GB" dirty="0"/>
          </a:p>
          <a:p>
            <a:endParaRPr lang="en-GB" dirty="0"/>
          </a:p>
        </p:txBody>
      </p:sp>
      <p:sp>
        <p:nvSpPr>
          <p:cNvPr id="6" name="Plasshaldar for innhald 2"/>
          <p:cNvSpPr txBox="1">
            <a:spLocks/>
          </p:cNvSpPr>
          <p:nvPr/>
        </p:nvSpPr>
        <p:spPr>
          <a:xfrm>
            <a:off x="8214360" y="2006029"/>
            <a:ext cx="3916680" cy="3068892"/>
          </a:xfrm>
          <a:prstGeom prst="rect">
            <a:avLst/>
          </a:prstGeom>
          <a:ln>
            <a:solidFill>
              <a:schemeClr val="tx1"/>
            </a:solidFill>
          </a:ln>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1" dirty="0"/>
              <a:t>ERC</a:t>
            </a:r>
          </a:p>
          <a:p>
            <a:r>
              <a:rPr lang="en-US" sz="2000" dirty="0"/>
              <a:t>A first version of a DMP should be submitted within the first 6 months of the project</a:t>
            </a:r>
          </a:p>
          <a:p>
            <a:endParaRPr lang="en-US" dirty="0"/>
          </a:p>
          <a:p>
            <a:endParaRPr lang="en-US" dirty="0"/>
          </a:p>
          <a:p>
            <a:r>
              <a:rPr lang="en-US" sz="1400" dirty="0">
                <a:hlinkClick r:id="rId5"/>
              </a:rPr>
              <a:t>Horizon 2020, Online Manual. Data Management</a:t>
            </a:r>
            <a:endParaRPr lang="en-US" sz="1400" i="1" dirty="0"/>
          </a:p>
          <a:p>
            <a:endParaRPr lang="en-GB" dirty="0"/>
          </a:p>
          <a:p>
            <a:endParaRPr lang="en-GB" dirty="0"/>
          </a:p>
        </p:txBody>
      </p:sp>
      <p:pic>
        <p:nvPicPr>
          <p:cNvPr id="7" name="Picture 2" descr="Bilderesultat for european research council">
            <a:extLst>
              <a:ext uri="{FF2B5EF4-FFF2-40B4-BE49-F238E27FC236}">
                <a16:creationId xmlns:a16="http://schemas.microsoft.com/office/drawing/2014/main" id="{D798D5ED-C570-4779-ABF0-73491D1CAB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38634" y="5268662"/>
            <a:ext cx="3396166" cy="147386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ew projects on humanitarianism receive funding from the Research Council  of Norway | Norwegian Centre for Humanitarian Studie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11027" y="5730956"/>
            <a:ext cx="2985185" cy="549274"/>
          </a:xfrm>
          <a:prstGeom prst="rect">
            <a:avLst/>
          </a:prstGeom>
          <a:noFill/>
          <a:extLst>
            <a:ext uri="{909E8E84-426E-40DD-AFC4-6F175D3DCCD1}">
              <a14:hiddenFill xmlns:a14="http://schemas.microsoft.com/office/drawing/2010/main">
                <a:solidFill>
                  <a:srgbClr val="FFFFFF"/>
                </a:solidFill>
              </a14:hiddenFill>
            </a:ext>
          </a:extLst>
        </p:spPr>
      </p:pic>
      <p:pic>
        <p:nvPicPr>
          <p:cNvPr id="10" name="Bilete 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91693" y="5074921"/>
            <a:ext cx="1685693" cy="1685693"/>
          </a:xfrm>
          <a:prstGeom prst="rect">
            <a:avLst/>
          </a:prstGeom>
        </p:spPr>
      </p:pic>
      <p:pic>
        <p:nvPicPr>
          <p:cNvPr id="9" name="Content Placeholder 5" descr="Upgraded Stick - Official The Forest Wiki"/>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89548" y="365126"/>
            <a:ext cx="1328504" cy="1328504"/>
          </a:xfrm>
          <a:prstGeom prst="rect">
            <a:avLst/>
          </a:prstGeom>
        </p:spPr>
      </p:pic>
    </p:spTree>
    <p:extLst>
      <p:ext uri="{BB962C8B-B14F-4D97-AF65-F5344CB8AC3E}">
        <p14:creationId xmlns:p14="http://schemas.microsoft.com/office/powerpoint/2010/main" val="396712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2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dirty="0"/>
              <a:t>Templates for </a:t>
            </a:r>
            <a:r>
              <a:rPr lang="nb-NO" dirty="0" err="1"/>
              <a:t>DMPs</a:t>
            </a:r>
            <a:endParaRPr lang="nb-NO" dirty="0"/>
          </a:p>
        </p:txBody>
      </p:sp>
      <p:sp>
        <p:nvSpPr>
          <p:cNvPr id="3" name="Content Placeholder 2"/>
          <p:cNvSpPr>
            <a:spLocks noGrp="1"/>
          </p:cNvSpPr>
          <p:nvPr>
            <p:ph idx="1"/>
          </p:nvPr>
        </p:nvSpPr>
        <p:spPr/>
        <p:txBody>
          <a:bodyPr/>
          <a:lstStyle/>
          <a:p>
            <a:r>
              <a:rPr lang="en-US" dirty="0">
                <a:cs typeface="Calibri" panose="020F0502020204030204" pitchFamily="34" charset="0"/>
              </a:rPr>
              <a:t>Project subject to notification to NSD: </a:t>
            </a:r>
          </a:p>
          <a:p>
            <a:r>
              <a:rPr lang="en-US" dirty="0">
                <a:latin typeface="Open Sans"/>
                <a:cs typeface="Calibri"/>
                <a:hlinkClick r:id="rId3"/>
              </a:rPr>
              <a:t>NSD template</a:t>
            </a:r>
          </a:p>
          <a:p>
            <a:endParaRPr lang="en-US" dirty="0">
              <a:cs typeface="Calibri" panose="020F0502020204030204" pitchFamily="34" charset="0"/>
            </a:endParaRPr>
          </a:p>
          <a:p>
            <a:r>
              <a:rPr lang="en-US" dirty="0">
                <a:cs typeface="Calibri" panose="020F0502020204030204" pitchFamily="34" charset="0"/>
              </a:rPr>
              <a:t>Project funded by EU: </a:t>
            </a:r>
          </a:p>
          <a:p>
            <a:r>
              <a:rPr lang="en-US" dirty="0">
                <a:cs typeface="Calibri" panose="020F0502020204030204" pitchFamily="34" charset="0"/>
                <a:hlinkClick r:id="rId4"/>
              </a:rPr>
              <a:t>DMPonline</a:t>
            </a:r>
            <a:endParaRPr lang="en-US" dirty="0">
              <a:cs typeface="Calibri" panose="020F0502020204030204" pitchFamily="34" charset="0"/>
            </a:endParaRPr>
          </a:p>
          <a:p>
            <a:endParaRPr lang="en-US" dirty="0">
              <a:cs typeface="Calibri" panose="020F0502020204030204" pitchFamily="34" charset="0"/>
            </a:endParaRPr>
          </a:p>
          <a:p>
            <a:r>
              <a:rPr lang="en-US" dirty="0">
                <a:cs typeface="Calibri" panose="020F0502020204030204" pitchFamily="34" charset="0"/>
              </a:rPr>
              <a:t>All other projects: </a:t>
            </a:r>
          </a:p>
          <a:p>
            <a:r>
              <a:rPr lang="en-US" dirty="0">
                <a:cs typeface="Calibri" panose="020F0502020204030204" pitchFamily="34" charset="0"/>
                <a:hlinkClick r:id="rId5"/>
              </a:rPr>
              <a:t>UiT template </a:t>
            </a:r>
            <a:endParaRPr lang="en-US" dirty="0">
              <a:cs typeface="Calibri" panose="020F0502020204030204" pitchFamily="34" charset="0"/>
            </a:endParaRPr>
          </a:p>
          <a:p>
            <a:endParaRPr lang="nb-NO" dirty="0"/>
          </a:p>
        </p:txBody>
      </p:sp>
      <p:pic>
        <p:nvPicPr>
          <p:cNvPr id="4" name="Picture 3"/>
          <p:cNvPicPr>
            <a:picLocks noChangeAspect="1"/>
          </p:cNvPicPr>
          <p:nvPr/>
        </p:nvPicPr>
        <p:blipFill>
          <a:blip r:embed="rId6">
            <a:alphaModFix amt="70000"/>
            <a:extLst>
              <a:ext uri="{28A0092B-C50C-407E-A947-70E740481C1C}">
                <a14:useLocalDpi xmlns:a14="http://schemas.microsoft.com/office/drawing/2010/main" val="0"/>
              </a:ext>
            </a:extLst>
          </a:blip>
          <a:stretch>
            <a:fillRect/>
          </a:stretch>
        </p:blipFill>
        <p:spPr>
          <a:xfrm rot="1321956">
            <a:off x="7905994" y="-2351"/>
            <a:ext cx="4327112" cy="4327112"/>
          </a:xfrm>
          <a:prstGeom prst="rect">
            <a:avLst/>
          </a:prstGeom>
        </p:spPr>
      </p:pic>
      <p:pic>
        <p:nvPicPr>
          <p:cNvPr id="5" name="Picture 4"/>
          <p:cNvPicPr>
            <a:picLocks noChangeAspect="1"/>
          </p:cNvPicPr>
          <p:nvPr/>
        </p:nvPicPr>
        <p:blipFill>
          <a:blip r:embed="rId7"/>
          <a:stretch>
            <a:fillRect/>
          </a:stretch>
        </p:blipFill>
        <p:spPr>
          <a:xfrm>
            <a:off x="3847519" y="2885242"/>
            <a:ext cx="5920191" cy="3725009"/>
          </a:xfrm>
          <a:prstGeom prst="rect">
            <a:avLst/>
          </a:prstGeom>
        </p:spPr>
      </p:pic>
      <p:pic>
        <p:nvPicPr>
          <p:cNvPr id="6" name="Picture 5"/>
          <p:cNvPicPr>
            <a:picLocks noChangeAspect="1"/>
          </p:cNvPicPr>
          <p:nvPr/>
        </p:nvPicPr>
        <p:blipFill>
          <a:blip r:embed="rId8"/>
          <a:stretch>
            <a:fillRect/>
          </a:stretch>
        </p:blipFill>
        <p:spPr>
          <a:xfrm>
            <a:off x="7319534" y="221805"/>
            <a:ext cx="4440364" cy="1491456"/>
          </a:xfrm>
          <a:prstGeom prst="rect">
            <a:avLst/>
          </a:prstGeom>
        </p:spPr>
      </p:pic>
    </p:spTree>
    <p:extLst>
      <p:ext uri="{BB962C8B-B14F-4D97-AF65-F5344CB8AC3E}">
        <p14:creationId xmlns:p14="http://schemas.microsoft.com/office/powerpoint/2010/main" val="1380348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9A3D37BBF26604B8A6E8C1F4AA92A05" ma:contentTypeVersion="14" ma:contentTypeDescription="Create a new document." ma:contentTypeScope="" ma:versionID="75fffd89f7e0b40c5923ab6093bd5f3b">
  <xsd:schema xmlns:xsd="http://www.w3.org/2001/XMLSchema" xmlns:xs="http://www.w3.org/2001/XMLSchema" xmlns:p="http://schemas.microsoft.com/office/2006/metadata/properties" xmlns:ns3="1328f99f-a13f-4795-b345-affeaad612be" xmlns:ns4="720650bc-bbbc-4080-b113-90934d1137ee" targetNamespace="http://schemas.microsoft.com/office/2006/metadata/properties" ma:root="true" ma:fieldsID="28910d9062155678603eab938ee27f9c" ns3:_="" ns4:_="">
    <xsd:import namespace="1328f99f-a13f-4795-b345-affeaad612be"/>
    <xsd:import namespace="720650bc-bbbc-4080-b113-90934d1137e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28f99f-a13f-4795-b345-affeaad612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20650bc-bbbc-4080-b113-90934d1137e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BA829F2-DAF2-4875-BCDF-365E0B226790}">
  <ds:schemaRefs>
    <ds:schemaRef ds:uri="http://schemas.microsoft.com/office/infopath/2007/PartnerControls"/>
    <ds:schemaRef ds:uri="http://schemas.openxmlformats.org/package/2006/metadata/core-properties"/>
    <ds:schemaRef ds:uri="http://www.w3.org/XML/1998/namespace"/>
    <ds:schemaRef ds:uri="http://purl.org/dc/terms/"/>
    <ds:schemaRef ds:uri="http://purl.org/dc/elements/1.1/"/>
    <ds:schemaRef ds:uri="720650bc-bbbc-4080-b113-90934d1137ee"/>
    <ds:schemaRef ds:uri="http://purl.org/dc/dcmitype/"/>
    <ds:schemaRef ds:uri="http://schemas.microsoft.com/office/2006/documentManagement/types"/>
    <ds:schemaRef ds:uri="1328f99f-a13f-4795-b345-affeaad612be"/>
    <ds:schemaRef ds:uri="http://schemas.microsoft.com/office/2006/metadata/properties"/>
  </ds:schemaRefs>
</ds:datastoreItem>
</file>

<file path=customXml/itemProps2.xml><?xml version="1.0" encoding="utf-8"?>
<ds:datastoreItem xmlns:ds="http://schemas.openxmlformats.org/officeDocument/2006/customXml" ds:itemID="{55EF49BF-DE7A-45A0-8DB2-0562E030CFDB}">
  <ds:schemaRefs>
    <ds:schemaRef ds:uri="http://schemas.microsoft.com/sharepoint/v3/contenttype/forms"/>
  </ds:schemaRefs>
</ds:datastoreItem>
</file>

<file path=customXml/itemProps3.xml><?xml version="1.0" encoding="utf-8"?>
<ds:datastoreItem xmlns:ds="http://schemas.openxmlformats.org/officeDocument/2006/customXml" ds:itemID="{C1AC1A9C-DD61-4E7F-87F5-B2C88AC754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28f99f-a13f-4795-b345-affeaad612be"/>
    <ds:schemaRef ds:uri="720650bc-bbbc-4080-b113-90934d1137e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2558</TotalTime>
  <Words>3978</Words>
  <Application>Microsoft Office PowerPoint</Application>
  <PresentationFormat>Widescreen</PresentationFormat>
  <Paragraphs>449</Paragraphs>
  <Slides>27</Slides>
  <Notes>27</Notes>
  <HiddenSlides>1</HiddenSlides>
  <MMClips>0</MMClips>
  <ScaleCrop>false</ScaleCrop>
  <HeadingPairs>
    <vt:vector size="6" baseType="variant">
      <vt:variant>
        <vt:lpstr>Brukte skrifter</vt:lpstr>
      </vt:variant>
      <vt:variant>
        <vt:i4>7</vt:i4>
      </vt:variant>
      <vt:variant>
        <vt:lpstr>Tema</vt:lpstr>
      </vt:variant>
      <vt:variant>
        <vt:i4>1</vt:i4>
      </vt:variant>
      <vt:variant>
        <vt:lpstr>Lysbildetitler</vt:lpstr>
      </vt:variant>
      <vt:variant>
        <vt:i4>27</vt:i4>
      </vt:variant>
    </vt:vector>
  </HeadingPairs>
  <TitlesOfParts>
    <vt:vector size="35" baseType="lpstr">
      <vt:lpstr>Arial</vt:lpstr>
      <vt:lpstr>Calibri</vt:lpstr>
      <vt:lpstr>Open Sans</vt:lpstr>
      <vt:lpstr>Open Sans ExtraBold</vt:lpstr>
      <vt:lpstr>Roboto</vt:lpstr>
      <vt:lpstr>Source Sans Pro</vt:lpstr>
      <vt:lpstr>Wingdings</vt:lpstr>
      <vt:lpstr>Office Theme</vt:lpstr>
      <vt:lpstr>Open Science policy… and institutional DMP </vt:lpstr>
      <vt:lpstr>Open Science at UiT</vt:lpstr>
      <vt:lpstr>      Aims and ambitions for Open Science policy  (under Horizon Europe) </vt:lpstr>
      <vt:lpstr>PowerPoint-presentasjon</vt:lpstr>
      <vt:lpstr>Advantages for researcher (1)</vt:lpstr>
      <vt:lpstr>Advantages for researcher (2)</vt:lpstr>
      <vt:lpstr>The FAIR Data Principles</vt:lpstr>
      <vt:lpstr>Main requirements from UiT (and funders)</vt:lpstr>
      <vt:lpstr>Templates for DMPs</vt:lpstr>
      <vt:lpstr>Templates for DMPs</vt:lpstr>
      <vt:lpstr>More information and help</vt:lpstr>
      <vt:lpstr>What should be included in a DMP?</vt:lpstr>
      <vt:lpstr>General information about the research project</vt:lpstr>
      <vt:lpstr>Responsibilities and rights</vt:lpstr>
      <vt:lpstr>Planning phase : Data re-use</vt:lpstr>
      <vt:lpstr>Active phase: Data collecting</vt:lpstr>
      <vt:lpstr>Active phase: Data storage</vt:lpstr>
      <vt:lpstr>Active phase: Data storage in the field</vt:lpstr>
      <vt:lpstr>Active phase: Data documentation</vt:lpstr>
      <vt:lpstr>PowerPoint-presentasjon</vt:lpstr>
      <vt:lpstr>Archiving phase: Archiving and sharing (1)</vt:lpstr>
      <vt:lpstr>Archiving phase: Archiving and sharing (2)</vt:lpstr>
      <vt:lpstr>Ethics and consent</vt:lpstr>
      <vt:lpstr>Feedback on DMP?</vt:lpstr>
      <vt:lpstr>Examples of DMPs</vt:lpstr>
      <vt:lpstr>More information and help</vt:lpstr>
      <vt:lpstr>Guidelines to follow-up on DMP at UiT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Stenersen</dc:creator>
  <cp:lastModifiedBy>Lars Figenschou</cp:lastModifiedBy>
  <cp:revision>108</cp:revision>
  <cp:lastPrinted>2020-11-05T14:36:54Z</cp:lastPrinted>
  <dcterms:created xsi:type="dcterms:W3CDTF">2020-09-24T09:27:32Z</dcterms:created>
  <dcterms:modified xsi:type="dcterms:W3CDTF">2021-06-15T06:32:15Z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0x01010029A3D37BBF26604B8A6E8C1F4AA92A05</vt:lpwstr>
  </property>
  <property fmtid="{D5CDD505-2E9C-101B-9397-08002B2CF9AE}" pid="3" name="Status">
    <vt:lpwstr>1;#Aktiv|87848cf0-acbe-45b3-8d5c-7836623a45ec</vt:lpwstr>
  </property>
  <property fmtid="{D5CDD505-2E9C-101B-9397-08002B2CF9AE}" pid="4" name="TaxKeyword">
    <vt:lpwstr/>
  </property>
  <property fmtid="{D5CDD505-2E9C-101B-9397-08002B2CF9AE}" pid="5" name="MSIP_Label_ed372810-6bc5-4b24-a067-8742f322c238_Enabled">
    <vt:lpwstr>True</vt:lpwstr>
  </property>
  <property fmtid="{D5CDD505-2E9C-101B-9397-08002B2CF9AE}" pid="6" name="MSIP_Label_ed372810-6bc5-4b24-a067-8742f322c238_SiteId">
    <vt:lpwstr>4e7f212d-74db-4563-a57b-8ae44ed05526</vt:lpwstr>
  </property>
  <property fmtid="{D5CDD505-2E9C-101B-9397-08002B2CF9AE}" pid="7" name="MSIP_Label_ed372810-6bc5-4b24-a067-8742f322c238_Owner">
    <vt:lpwstr>ndi002@uit.no</vt:lpwstr>
  </property>
  <property fmtid="{D5CDD505-2E9C-101B-9397-08002B2CF9AE}" pid="8" name="MSIP_Label_ed372810-6bc5-4b24-a067-8742f322c238_SetDate">
    <vt:lpwstr>2020-11-05T13:38:09.6683838Z</vt:lpwstr>
  </property>
  <property fmtid="{D5CDD505-2E9C-101B-9397-08002B2CF9AE}" pid="9" name="MSIP_Label_ed372810-6bc5-4b24-a067-8742f322c238_Name">
    <vt:lpwstr>Open</vt:lpwstr>
  </property>
  <property fmtid="{D5CDD505-2E9C-101B-9397-08002B2CF9AE}" pid="10" name="MSIP_Label_ed372810-6bc5-4b24-a067-8742f322c238_Application">
    <vt:lpwstr>Microsoft Azure Information Protection</vt:lpwstr>
  </property>
  <property fmtid="{D5CDD505-2E9C-101B-9397-08002B2CF9AE}" pid="11" name="MSIP_Label_ed372810-6bc5-4b24-a067-8742f322c238_ActionId">
    <vt:lpwstr>0ffde3db-6bfc-408e-bcc9-a8bd772e36f0</vt:lpwstr>
  </property>
  <property fmtid="{D5CDD505-2E9C-101B-9397-08002B2CF9AE}" pid="12" name="MSIP_Label_ed372810-6bc5-4b24-a067-8742f322c238_Extended_MSFT_Method">
    <vt:lpwstr>Manual</vt:lpwstr>
  </property>
  <property fmtid="{D5CDD505-2E9C-101B-9397-08002B2CF9AE}" pid="13" name="Sensitivity">
    <vt:lpwstr>Open</vt:lpwstr>
  </property>
</Properties>
</file>

<file path=docProps/thumbnail.jpeg>
</file>